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6"/>
  </p:notesMasterIdLst>
  <p:sldIdLst>
    <p:sldId id="377" r:id="rId4"/>
    <p:sldId id="419" r:id="rId5"/>
    <p:sldId id="378" r:id="rId6"/>
    <p:sldId id="372" r:id="rId7"/>
    <p:sldId id="424" r:id="rId8"/>
    <p:sldId id="273" r:id="rId9"/>
    <p:sldId id="432" r:id="rId10"/>
    <p:sldId id="285" r:id="rId11"/>
    <p:sldId id="431" r:id="rId12"/>
    <p:sldId id="493" r:id="rId13"/>
    <p:sldId id="494" r:id="rId14"/>
    <p:sldId id="429" r:id="rId15"/>
    <p:sldId id="420" r:id="rId16"/>
    <p:sldId id="421" r:id="rId17"/>
    <p:sldId id="422" r:id="rId18"/>
    <p:sldId id="423" r:id="rId19"/>
    <p:sldId id="397" r:id="rId20"/>
    <p:sldId id="428" r:id="rId21"/>
    <p:sldId id="426" r:id="rId22"/>
    <p:sldId id="427" r:id="rId23"/>
    <p:sldId id="430" r:id="rId24"/>
    <p:sldId id="42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B8E93A-820A-7C46-87DE-FBF87C3EA58F}">
          <p14:sldIdLst>
            <p14:sldId id="377"/>
            <p14:sldId id="419"/>
            <p14:sldId id="378"/>
            <p14:sldId id="372"/>
            <p14:sldId id="424"/>
            <p14:sldId id="273"/>
            <p14:sldId id="432"/>
            <p14:sldId id="285"/>
            <p14:sldId id="431"/>
            <p14:sldId id="493"/>
            <p14:sldId id="494"/>
            <p14:sldId id="429"/>
            <p14:sldId id="420"/>
            <p14:sldId id="421"/>
            <p14:sldId id="422"/>
            <p14:sldId id="423"/>
            <p14:sldId id="397"/>
            <p14:sldId id="428"/>
            <p14:sldId id="426"/>
            <p14:sldId id="427"/>
            <p14:sldId id="430"/>
            <p14:sldId id="425"/>
          </p14:sldIdLst>
        </p14:section>
        <p14:section name="Other" id="{66E1AC2D-02A3-5044-A5A2-94A5EFC6F99F}">
          <p14:sldIdLst/>
        </p14:section>
        <p14:section name="Vaccine" id="{EF32C7DC-A564-BC4B-A538-556F0CCA9C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76D"/>
    <a:srgbClr val="EDEDED"/>
    <a:srgbClr val="00B050"/>
    <a:srgbClr val="FFC000"/>
    <a:srgbClr val="FF0000"/>
    <a:srgbClr val="2F5597"/>
    <a:srgbClr val="8FAADC"/>
    <a:srgbClr val="0066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71" autoAdjust="0"/>
    <p:restoredTop sz="96374" autoAdjust="0"/>
  </p:normalViewPr>
  <p:slideViewPr>
    <p:cSldViewPr snapToGrid="0">
      <p:cViewPr varScale="1">
        <p:scale>
          <a:sx n="85" d="100"/>
          <a:sy n="85" d="100"/>
        </p:scale>
        <p:origin x="96" y="108"/>
      </p:cViewPr>
      <p:guideLst/>
    </p:cSldViewPr>
  </p:slideViewPr>
  <p:notesTextViewPr>
    <p:cViewPr>
      <p:scale>
        <a:sx n="1" d="1"/>
        <a:sy n="1" d="1"/>
      </p:scale>
      <p:origin x="0" y="0"/>
    </p:cViewPr>
  </p:notesTextViewPr>
  <p:sorterViewPr>
    <p:cViewPr>
      <p:scale>
        <a:sx n="100" d="100"/>
        <a:sy n="100" d="100"/>
      </p:scale>
      <p:origin x="0" y="-8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B2200-1B0A-4A14-94FF-1C00FB4E8CFF}" type="datetimeFigureOut">
              <a:rPr lang="en-US" smtClean="0"/>
              <a:t>8/27/2021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C20FA-674F-4E41-8471-B4A5E03C81FD}" type="slidenum">
              <a:rPr lang="en-US" smtClean="0"/>
              <a:t>‹#›</a:t>
            </a:fld>
            <a:endParaRPr lang="en-US"/>
          </a:p>
        </p:txBody>
      </p:sp>
    </p:spTree>
    <p:extLst>
      <p:ext uri="{BB962C8B-B14F-4D97-AF65-F5344CB8AC3E}">
        <p14:creationId xmlns:p14="http://schemas.microsoft.com/office/powerpoint/2010/main" val="2590212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date immediately.</a:t>
            </a:r>
            <a:r>
              <a:rPr lang="en-US" baseline="0" dirty="0"/>
              <a:t> Change time right before submission.</a:t>
            </a:r>
          </a:p>
          <a:p>
            <a:endParaRPr lang="en-US" baseline="0" dirty="0"/>
          </a:p>
          <a:p>
            <a:r>
              <a:rPr lang="en-US" baseline="0" dirty="0"/>
              <a:t>Make sure your name/title is in bottom left, so people know who to email questions to.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5C20FA-674F-4E41-8471-B4A5E03C81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2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Epic COVID Monitoring Dashboard</a:t>
            </a:r>
          </a:p>
        </p:txBody>
      </p:sp>
      <p:sp>
        <p:nvSpPr>
          <p:cNvPr id="4" name="Slide Number Placeholder 3"/>
          <p:cNvSpPr>
            <a:spLocks noGrp="1"/>
          </p:cNvSpPr>
          <p:nvPr>
            <p:ph type="sldNum" sz="quarter" idx="10"/>
          </p:nvPr>
        </p:nvSpPr>
        <p:spPr/>
        <p:txBody>
          <a:bodyPr/>
          <a:lstStyle/>
          <a:p>
            <a:fld id="{5EC30463-9F0F-471D-ACA4-42528D5B3601}" type="slidenum">
              <a:rPr lang="en-US" smtClean="0"/>
              <a:t>6</a:t>
            </a:fld>
            <a:endParaRPr lang="en-US"/>
          </a:p>
        </p:txBody>
      </p:sp>
    </p:spTree>
    <p:extLst>
      <p:ext uri="{BB962C8B-B14F-4D97-AF65-F5344CB8AC3E}">
        <p14:creationId xmlns:p14="http://schemas.microsoft.com/office/powerpoint/2010/main" val="459816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https://reports.crisphealth.org/</a:t>
            </a:r>
          </a:p>
        </p:txBody>
      </p:sp>
      <p:sp>
        <p:nvSpPr>
          <p:cNvPr id="4" name="Slide Number Placeholder 3"/>
          <p:cNvSpPr>
            <a:spLocks noGrp="1"/>
          </p:cNvSpPr>
          <p:nvPr>
            <p:ph type="sldNum" sz="quarter" idx="10"/>
          </p:nvPr>
        </p:nvSpPr>
        <p:spPr/>
        <p:txBody>
          <a:bodyPr/>
          <a:lstStyle/>
          <a:p>
            <a:fld id="{5EC30463-9F0F-471D-ACA4-42528D5B3601}" type="slidenum">
              <a:rPr lang="en-US" smtClean="0"/>
              <a:t>8</a:t>
            </a:fld>
            <a:endParaRPr lang="en-US"/>
          </a:p>
        </p:txBody>
      </p:sp>
    </p:spTree>
    <p:extLst>
      <p:ext uri="{BB962C8B-B14F-4D97-AF65-F5344CB8AC3E}">
        <p14:creationId xmlns:p14="http://schemas.microsoft.com/office/powerpoint/2010/main" val="2091140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5C20FA-674F-4E41-8471-B4A5E03C81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237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5C20FA-674F-4E41-8471-B4A5E03C81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085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5C20FA-674F-4E41-8471-B4A5E03C81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128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60" name="Picture 12" descr="PP_Title_C.jpg                                                 0033966FKarls G4                       C0DC18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3"/>
          <p:cNvSpPr>
            <a:spLocks noGrp="1" noChangeArrowheads="1"/>
          </p:cNvSpPr>
          <p:nvPr>
            <p:ph type="ctrTitle"/>
          </p:nvPr>
        </p:nvSpPr>
        <p:spPr bwMode="white">
          <a:xfrm>
            <a:off x="1079501" y="876300"/>
            <a:ext cx="10401300" cy="1143000"/>
          </a:xfrm>
        </p:spPr>
        <p:txBody>
          <a:bodyPr/>
          <a:lstStyle>
            <a:lvl1pPr>
              <a:defRPr>
                <a:solidFill>
                  <a:schemeClr val="bg1"/>
                </a:solidFill>
              </a:defRPr>
            </a:lvl1pPr>
          </a:lstStyle>
          <a:p>
            <a:pPr lvl="0"/>
            <a:r>
              <a:rPr lang="en-US" altLang="en-US" noProof="0"/>
              <a:t>Click to edit Master title style</a:t>
            </a:r>
          </a:p>
        </p:txBody>
      </p:sp>
      <p:sp>
        <p:nvSpPr>
          <p:cNvPr id="2052" name="Rectangle 4"/>
          <p:cNvSpPr>
            <a:spLocks noGrp="1" noChangeArrowheads="1"/>
          </p:cNvSpPr>
          <p:nvPr>
            <p:ph type="subTitle" idx="1"/>
          </p:nvPr>
        </p:nvSpPr>
        <p:spPr bwMode="white">
          <a:xfrm>
            <a:off x="1079501" y="2057400"/>
            <a:ext cx="10401300" cy="914400"/>
          </a:xfrm>
        </p:spPr>
        <p:txBody>
          <a:bodyPr/>
          <a:lstStyle>
            <a:lvl1pPr marL="0" indent="0">
              <a:buFontTx/>
              <a:buNone/>
              <a:defRPr sz="2400">
                <a:solidFill>
                  <a:schemeClr val="bg1"/>
                </a:solidFill>
              </a:defRPr>
            </a:lvl1pPr>
          </a:lstStyle>
          <a:p>
            <a:pPr lvl="0"/>
            <a:r>
              <a:rPr lang="en-US" altLang="en-US" noProof="0"/>
              <a:t>Click to edit Master subtitle style</a:t>
            </a:r>
          </a:p>
        </p:txBody>
      </p:sp>
      <p:sp>
        <p:nvSpPr>
          <p:cNvPr id="2053" name="Rectangle 5"/>
          <p:cNvSpPr>
            <a:spLocks noGrp="1" noChangeArrowheads="1"/>
          </p:cNvSpPr>
          <p:nvPr>
            <p:ph type="dt" sz="half" idx="2"/>
          </p:nvPr>
        </p:nvSpPr>
        <p:spPr bwMode="auto">
          <a:xfrm>
            <a:off x="1092200" y="6400800"/>
            <a:ext cx="2540000" cy="304800"/>
          </a:xfrm>
        </p:spPr>
        <p:txBody>
          <a:bodyPr/>
          <a:lstStyle>
            <a:lvl1pPr>
              <a:defRPr>
                <a:solidFill>
                  <a:srgbClr val="002C77"/>
                </a:solidFill>
              </a:defRPr>
            </a:lvl1pPr>
          </a:lstStyle>
          <a:p>
            <a:fld id="{6B4D2938-A87B-498A-A3AF-C6D193B3D87D}" type="datetime4">
              <a:rPr lang="en-US" altLang="en-US"/>
              <a:pPr/>
              <a:t>August 27, 2021</a:t>
            </a:fld>
            <a:endParaRPr lang="en-US" altLang="en-US">
              <a:latin typeface="Times" panose="02020603050405020304" pitchFamily="18" charset="0"/>
            </a:endParaRPr>
          </a:p>
        </p:txBody>
      </p:sp>
      <p:sp>
        <p:nvSpPr>
          <p:cNvPr id="2054" name="Rectangle 6"/>
          <p:cNvSpPr>
            <a:spLocks noGrp="1" noChangeArrowheads="1"/>
          </p:cNvSpPr>
          <p:nvPr>
            <p:ph type="ftr" sz="quarter" idx="3"/>
          </p:nvPr>
        </p:nvSpPr>
        <p:spPr bwMode="white">
          <a:xfrm>
            <a:off x="4165600" y="6400800"/>
            <a:ext cx="3860800" cy="304800"/>
          </a:xfrm>
        </p:spPr>
        <p:txBody>
          <a:bodyPr/>
          <a:lstStyle>
            <a:lvl1pPr>
              <a:defRPr>
                <a:solidFill>
                  <a:srgbClr val="002C77"/>
                </a:solidFill>
              </a:defRPr>
            </a:lvl1pPr>
          </a:lstStyle>
          <a:p>
            <a:endParaRPr lang="en-US" altLang="en-US"/>
          </a:p>
        </p:txBody>
      </p:sp>
      <p:sp>
        <p:nvSpPr>
          <p:cNvPr id="2055" name="Rectangle 7"/>
          <p:cNvSpPr>
            <a:spLocks noGrp="1" noChangeArrowheads="1"/>
          </p:cNvSpPr>
          <p:nvPr>
            <p:ph type="sldNum" sz="quarter" idx="4"/>
          </p:nvPr>
        </p:nvSpPr>
        <p:spPr bwMode="white">
          <a:xfrm>
            <a:off x="8940800" y="6400800"/>
            <a:ext cx="2540000" cy="304800"/>
          </a:xfrm>
        </p:spPr>
        <p:txBody>
          <a:bodyPr/>
          <a:lstStyle>
            <a:lvl1pPr>
              <a:defRPr>
                <a:solidFill>
                  <a:srgbClr val="002C77"/>
                </a:solidFill>
              </a:defRPr>
            </a:lvl1pPr>
          </a:lstStyle>
          <a:p>
            <a:fld id="{2C922685-92AB-416D-BA01-79F0BAF81169}" type="slidenum">
              <a:rPr lang="en-US" altLang="en-US"/>
              <a:pPr/>
              <a:t>‹#›</a:t>
            </a:fld>
            <a:endParaRPr lang="en-US" altLang="en-US"/>
          </a:p>
        </p:txBody>
      </p:sp>
    </p:spTree>
    <p:extLst>
      <p:ext uri="{BB962C8B-B14F-4D97-AF65-F5344CB8AC3E}">
        <p14:creationId xmlns:p14="http://schemas.microsoft.com/office/powerpoint/2010/main" val="3017703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205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390526"/>
            <a:ext cx="2590800" cy="57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9500" y="390526"/>
            <a:ext cx="7569200" cy="5705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992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C7EB89-2A5B-468C-9901-DC2B924AE0A0}"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E4F55-2017-4E2D-9F6E-64967F6EA5D6}" type="slidenum">
              <a:rPr lang="en-US" smtClean="0"/>
              <a:t>‹#›</a:t>
            </a:fld>
            <a:endParaRPr lang="en-US"/>
          </a:p>
        </p:txBody>
      </p:sp>
    </p:spTree>
    <p:extLst>
      <p:ext uri="{BB962C8B-B14F-4D97-AF65-F5344CB8AC3E}">
        <p14:creationId xmlns:p14="http://schemas.microsoft.com/office/powerpoint/2010/main" val="661293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7EB89-2A5B-468C-9901-DC2B924AE0A0}"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E4F55-2017-4E2D-9F6E-64967F6EA5D6}" type="slidenum">
              <a:rPr lang="en-US" smtClean="0"/>
              <a:t>‹#›</a:t>
            </a:fld>
            <a:endParaRPr lang="en-US"/>
          </a:p>
        </p:txBody>
      </p:sp>
    </p:spTree>
    <p:extLst>
      <p:ext uri="{BB962C8B-B14F-4D97-AF65-F5344CB8AC3E}">
        <p14:creationId xmlns:p14="http://schemas.microsoft.com/office/powerpoint/2010/main" val="3973652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C7EB89-2A5B-468C-9901-DC2B924AE0A0}"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E4F55-2017-4E2D-9F6E-64967F6EA5D6}" type="slidenum">
              <a:rPr lang="en-US" smtClean="0"/>
              <a:t>‹#›</a:t>
            </a:fld>
            <a:endParaRPr lang="en-US"/>
          </a:p>
        </p:txBody>
      </p:sp>
    </p:spTree>
    <p:extLst>
      <p:ext uri="{BB962C8B-B14F-4D97-AF65-F5344CB8AC3E}">
        <p14:creationId xmlns:p14="http://schemas.microsoft.com/office/powerpoint/2010/main" val="1616308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C7EB89-2A5B-468C-9901-DC2B924AE0A0}"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E4F55-2017-4E2D-9F6E-64967F6EA5D6}" type="slidenum">
              <a:rPr lang="en-US" smtClean="0"/>
              <a:t>‹#›</a:t>
            </a:fld>
            <a:endParaRPr lang="en-US"/>
          </a:p>
        </p:txBody>
      </p:sp>
    </p:spTree>
    <p:extLst>
      <p:ext uri="{BB962C8B-B14F-4D97-AF65-F5344CB8AC3E}">
        <p14:creationId xmlns:p14="http://schemas.microsoft.com/office/powerpoint/2010/main" val="2906257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C7EB89-2A5B-468C-9901-DC2B924AE0A0}" type="datetimeFigureOut">
              <a:rPr lang="en-US" smtClean="0"/>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2E4F55-2017-4E2D-9F6E-64967F6EA5D6}" type="slidenum">
              <a:rPr lang="en-US" smtClean="0"/>
              <a:t>‹#›</a:t>
            </a:fld>
            <a:endParaRPr lang="en-US"/>
          </a:p>
        </p:txBody>
      </p:sp>
    </p:spTree>
    <p:extLst>
      <p:ext uri="{BB962C8B-B14F-4D97-AF65-F5344CB8AC3E}">
        <p14:creationId xmlns:p14="http://schemas.microsoft.com/office/powerpoint/2010/main" val="111164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C7EB89-2A5B-468C-9901-DC2B924AE0A0}" type="datetimeFigureOut">
              <a:rPr lang="en-US" smtClean="0"/>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2E4F55-2017-4E2D-9F6E-64967F6EA5D6}" type="slidenum">
              <a:rPr lang="en-US" smtClean="0"/>
              <a:t>‹#›</a:t>
            </a:fld>
            <a:endParaRPr lang="en-US"/>
          </a:p>
        </p:txBody>
      </p:sp>
    </p:spTree>
    <p:extLst>
      <p:ext uri="{BB962C8B-B14F-4D97-AF65-F5344CB8AC3E}">
        <p14:creationId xmlns:p14="http://schemas.microsoft.com/office/powerpoint/2010/main" val="3354164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7EB89-2A5B-468C-9901-DC2B924AE0A0}" type="datetimeFigureOut">
              <a:rPr lang="en-US" smtClean="0"/>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2E4F55-2017-4E2D-9F6E-64967F6EA5D6}" type="slidenum">
              <a:rPr lang="en-US" smtClean="0"/>
              <a:t>‹#›</a:t>
            </a:fld>
            <a:endParaRPr lang="en-US"/>
          </a:p>
        </p:txBody>
      </p:sp>
    </p:spTree>
    <p:extLst>
      <p:ext uri="{BB962C8B-B14F-4D97-AF65-F5344CB8AC3E}">
        <p14:creationId xmlns:p14="http://schemas.microsoft.com/office/powerpoint/2010/main" val="1515133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C7EB89-2A5B-468C-9901-DC2B924AE0A0}"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E4F55-2017-4E2D-9F6E-64967F6EA5D6}" type="slidenum">
              <a:rPr lang="en-US" smtClean="0"/>
              <a:t>‹#›</a:t>
            </a:fld>
            <a:endParaRPr lang="en-US"/>
          </a:p>
        </p:txBody>
      </p:sp>
    </p:spTree>
    <p:extLst>
      <p:ext uri="{BB962C8B-B14F-4D97-AF65-F5344CB8AC3E}">
        <p14:creationId xmlns:p14="http://schemas.microsoft.com/office/powerpoint/2010/main" val="27143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3165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C7EB89-2A5B-468C-9901-DC2B924AE0A0}"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E4F55-2017-4E2D-9F6E-64967F6EA5D6}" type="slidenum">
              <a:rPr lang="en-US" smtClean="0"/>
              <a:t>‹#›</a:t>
            </a:fld>
            <a:endParaRPr lang="en-US"/>
          </a:p>
        </p:txBody>
      </p:sp>
    </p:spTree>
    <p:extLst>
      <p:ext uri="{BB962C8B-B14F-4D97-AF65-F5344CB8AC3E}">
        <p14:creationId xmlns:p14="http://schemas.microsoft.com/office/powerpoint/2010/main" val="472664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7EB89-2A5B-468C-9901-DC2B924AE0A0}"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E4F55-2017-4E2D-9F6E-64967F6EA5D6}" type="slidenum">
              <a:rPr lang="en-US" smtClean="0"/>
              <a:t>‹#›</a:t>
            </a:fld>
            <a:endParaRPr lang="en-US"/>
          </a:p>
        </p:txBody>
      </p:sp>
    </p:spTree>
    <p:extLst>
      <p:ext uri="{BB962C8B-B14F-4D97-AF65-F5344CB8AC3E}">
        <p14:creationId xmlns:p14="http://schemas.microsoft.com/office/powerpoint/2010/main" val="236973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7EB89-2A5B-468C-9901-DC2B924AE0A0}"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E4F55-2017-4E2D-9F6E-64967F6EA5D6}" type="slidenum">
              <a:rPr lang="en-US" smtClean="0"/>
              <a:t>‹#›</a:t>
            </a:fld>
            <a:endParaRPr lang="en-US"/>
          </a:p>
        </p:txBody>
      </p:sp>
    </p:spTree>
    <p:extLst>
      <p:ext uri="{BB962C8B-B14F-4D97-AF65-F5344CB8AC3E}">
        <p14:creationId xmlns:p14="http://schemas.microsoft.com/office/powerpoint/2010/main" val="421296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B9B165-7506-439D-BDB0-4EC962FD3A02}" type="datetime1">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18B97-F46B-4ECB-B3A8-67E460B36BD0}" type="slidenum">
              <a:rPr lang="en-US" smtClean="0"/>
              <a:t>‹#›</a:t>
            </a:fld>
            <a:endParaRPr lang="en-US"/>
          </a:p>
        </p:txBody>
      </p:sp>
    </p:spTree>
    <p:extLst>
      <p:ext uri="{BB962C8B-B14F-4D97-AF65-F5344CB8AC3E}">
        <p14:creationId xmlns:p14="http://schemas.microsoft.com/office/powerpoint/2010/main" val="58893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39EF8-3AEB-445C-805A-E5396AD604DA}" type="datetime1">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18B97-F46B-4ECB-B3A8-67E460B36BD0}" type="slidenum">
              <a:rPr lang="en-US" smtClean="0"/>
              <a:t>‹#›</a:t>
            </a:fld>
            <a:endParaRPr lang="en-US"/>
          </a:p>
        </p:txBody>
      </p:sp>
      <p:cxnSp>
        <p:nvCxnSpPr>
          <p:cNvPr id="10" name="Straight Connector 9"/>
          <p:cNvCxnSpPr/>
          <p:nvPr userDrawn="1"/>
        </p:nvCxnSpPr>
        <p:spPr>
          <a:xfrm>
            <a:off x="493091" y="1198258"/>
            <a:ext cx="11234058" cy="0"/>
          </a:xfrm>
          <a:prstGeom prst="line">
            <a:avLst/>
          </a:prstGeom>
          <a:ln w="28575">
            <a:solidFill>
              <a:srgbClr val="0A2B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33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D249F0-5278-4C2B-B6CF-68FC4525FF55}" type="datetime1">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18B97-F46B-4ECB-B3A8-67E460B36BD0}" type="slidenum">
              <a:rPr lang="en-US" smtClean="0"/>
              <a:t>‹#›</a:t>
            </a:fld>
            <a:endParaRPr lang="en-US"/>
          </a:p>
        </p:txBody>
      </p:sp>
    </p:spTree>
    <p:extLst>
      <p:ext uri="{BB962C8B-B14F-4D97-AF65-F5344CB8AC3E}">
        <p14:creationId xmlns:p14="http://schemas.microsoft.com/office/powerpoint/2010/main" val="368704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8DFEE2-54AD-4EA6-AF75-77E908A6499F}" type="datetime1">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18B97-F46B-4ECB-B3A8-67E460B36BD0}" type="slidenum">
              <a:rPr lang="en-US" smtClean="0"/>
              <a:t>‹#›</a:t>
            </a:fld>
            <a:endParaRPr lang="en-US"/>
          </a:p>
        </p:txBody>
      </p:sp>
      <p:cxnSp>
        <p:nvCxnSpPr>
          <p:cNvPr id="8" name="Straight Connector 7"/>
          <p:cNvCxnSpPr/>
          <p:nvPr userDrawn="1"/>
        </p:nvCxnSpPr>
        <p:spPr>
          <a:xfrm>
            <a:off x="493091" y="1198258"/>
            <a:ext cx="11234058" cy="0"/>
          </a:xfrm>
          <a:prstGeom prst="line">
            <a:avLst/>
          </a:prstGeom>
          <a:ln w="28575">
            <a:solidFill>
              <a:srgbClr val="0A2B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3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3313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2F7E77-3123-4255-8FFF-8B06F29EDE05}" type="datetime1">
              <a:rPr lang="en-US" smtClean="0"/>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C18B97-F46B-4ECB-B3A8-67E460B36BD0}" type="slidenum">
              <a:rPr lang="en-US" smtClean="0"/>
              <a:t>‹#›</a:t>
            </a:fld>
            <a:endParaRPr lang="en-US"/>
          </a:p>
        </p:txBody>
      </p:sp>
      <p:cxnSp>
        <p:nvCxnSpPr>
          <p:cNvPr id="10" name="Straight Connector 9"/>
          <p:cNvCxnSpPr/>
          <p:nvPr userDrawn="1"/>
        </p:nvCxnSpPr>
        <p:spPr>
          <a:xfrm>
            <a:off x="493091" y="1198258"/>
            <a:ext cx="11234058" cy="0"/>
          </a:xfrm>
          <a:prstGeom prst="line">
            <a:avLst/>
          </a:prstGeom>
          <a:ln w="28575">
            <a:solidFill>
              <a:srgbClr val="0A2B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85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E5EA1F-5E0E-4285-AB59-7F60A0F92786}" type="datetime1">
              <a:rPr lang="en-US" smtClean="0"/>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C18B97-F46B-4ECB-B3A8-67E460B36BD0}" type="slidenum">
              <a:rPr lang="en-US" smtClean="0"/>
              <a:t>‹#›</a:t>
            </a:fld>
            <a:endParaRPr lang="en-US"/>
          </a:p>
        </p:txBody>
      </p:sp>
      <p:cxnSp>
        <p:nvCxnSpPr>
          <p:cNvPr id="6" name="Straight Connector 5"/>
          <p:cNvCxnSpPr/>
          <p:nvPr userDrawn="1"/>
        </p:nvCxnSpPr>
        <p:spPr>
          <a:xfrm>
            <a:off x="493091" y="1198258"/>
            <a:ext cx="11234058" cy="0"/>
          </a:xfrm>
          <a:prstGeom prst="line">
            <a:avLst/>
          </a:prstGeom>
          <a:ln w="28575">
            <a:solidFill>
              <a:srgbClr val="0A2B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04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C4244-49D5-4C08-A6B4-1CDD22B280EB}" type="datetime1">
              <a:rPr lang="en-US" smtClean="0"/>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C18B97-F46B-4ECB-B3A8-67E460B36BD0}" type="slidenum">
              <a:rPr lang="en-US" smtClean="0"/>
              <a:t>‹#›</a:t>
            </a:fld>
            <a:endParaRPr lang="en-US"/>
          </a:p>
        </p:txBody>
      </p:sp>
    </p:spTree>
    <p:extLst>
      <p:ext uri="{BB962C8B-B14F-4D97-AF65-F5344CB8AC3E}">
        <p14:creationId xmlns:p14="http://schemas.microsoft.com/office/powerpoint/2010/main" val="342655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286972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3F0A6E-A162-4B25-BA23-A1A1FEBF29B0}" type="datetime1">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18B97-F46B-4ECB-B3A8-67E460B36BD0}" type="slidenum">
              <a:rPr lang="en-US" smtClean="0"/>
              <a:t>‹#›</a:t>
            </a:fld>
            <a:endParaRPr lang="en-US"/>
          </a:p>
        </p:txBody>
      </p:sp>
    </p:spTree>
    <p:extLst>
      <p:ext uri="{BB962C8B-B14F-4D97-AF65-F5344CB8AC3E}">
        <p14:creationId xmlns:p14="http://schemas.microsoft.com/office/powerpoint/2010/main" val="356194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3006B5-0F7D-4798-9E4E-34A0F44C9D6D}" type="datetime1">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18B97-F46B-4ECB-B3A8-67E460B36BD0}" type="slidenum">
              <a:rPr lang="en-US" smtClean="0"/>
              <a:t>‹#›</a:t>
            </a:fld>
            <a:endParaRPr lang="en-US"/>
          </a:p>
        </p:txBody>
      </p:sp>
    </p:spTree>
    <p:extLst>
      <p:ext uri="{BB962C8B-B14F-4D97-AF65-F5344CB8AC3E}">
        <p14:creationId xmlns:p14="http://schemas.microsoft.com/office/powerpoint/2010/main" val="231677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4D666F-4200-436E-9857-B9C26599F7A9}" type="datetime1">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18B97-F46B-4ECB-B3A8-67E460B36BD0}" type="slidenum">
              <a:rPr lang="en-US" smtClean="0"/>
              <a:t>‹#›</a:t>
            </a:fld>
            <a:endParaRPr lang="en-US"/>
          </a:p>
        </p:txBody>
      </p:sp>
    </p:spTree>
    <p:extLst>
      <p:ext uri="{BB962C8B-B14F-4D97-AF65-F5344CB8AC3E}">
        <p14:creationId xmlns:p14="http://schemas.microsoft.com/office/powerpoint/2010/main" val="102555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EAC3FE-7076-4129-BA49-A3A8F77A7731}" type="datetime1">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18B97-F46B-4ECB-B3A8-67E460B36BD0}" type="slidenum">
              <a:rPr lang="en-US" smtClean="0"/>
              <a:t>‹#›</a:t>
            </a:fld>
            <a:endParaRPr lang="en-US"/>
          </a:p>
        </p:txBody>
      </p:sp>
    </p:spTree>
    <p:extLst>
      <p:ext uri="{BB962C8B-B14F-4D97-AF65-F5344CB8AC3E}">
        <p14:creationId xmlns:p14="http://schemas.microsoft.com/office/powerpoint/2010/main" val="317310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95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27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046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462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1029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25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30478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3881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PP_Second_C.jpg                                                0033966FKarls G4                       C0DC18D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black">
          <a:xfrm>
            <a:off x="1079500" y="390525"/>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black">
          <a:xfrm>
            <a:off x="10795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black">
          <a:xfrm>
            <a:off x="1079500" y="6324600"/>
            <a:ext cx="254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254B8E"/>
                </a:solidFill>
                <a:latin typeface="+mn-lt"/>
              </a:defRPr>
            </a:lvl1pPr>
          </a:lstStyle>
          <a:p>
            <a:fld id="{75A0EC91-E693-48E0-81A4-C86CAFC4CB5F}" type="datetime4">
              <a:rPr lang="en-US" altLang="en-US"/>
              <a:pPr/>
              <a:t>August 27, 2021</a:t>
            </a:fld>
            <a:endParaRPr lang="en-US" altLang="en-US">
              <a:latin typeface="Times" panose="02020603050405020304" pitchFamily="18" charset="0"/>
            </a:endParaRPr>
          </a:p>
        </p:txBody>
      </p:sp>
      <p:sp>
        <p:nvSpPr>
          <p:cNvPr id="1029" name="Rectangle 5"/>
          <p:cNvSpPr>
            <a:spLocks noGrp="1" noChangeArrowheads="1"/>
          </p:cNvSpPr>
          <p:nvPr>
            <p:ph type="ftr" sz="quarter" idx="3"/>
          </p:nvPr>
        </p:nvSpPr>
        <p:spPr bwMode="black">
          <a:xfrm>
            <a:off x="3860800" y="6324600"/>
            <a:ext cx="386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mn-lt"/>
              </a:defRPr>
            </a:lvl1pPr>
          </a:lstStyle>
          <a:p>
            <a:endParaRPr lang="en-US" altLang="en-US"/>
          </a:p>
        </p:txBody>
      </p:sp>
      <p:sp>
        <p:nvSpPr>
          <p:cNvPr id="1030" name="Rectangle 6"/>
          <p:cNvSpPr>
            <a:spLocks noGrp="1" noChangeArrowheads="1"/>
          </p:cNvSpPr>
          <p:nvPr>
            <p:ph type="sldNum" sz="quarter" idx="4"/>
          </p:nvPr>
        </p:nvSpPr>
        <p:spPr bwMode="black">
          <a:xfrm>
            <a:off x="8229600" y="6324600"/>
            <a:ext cx="142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254B8E"/>
                </a:solidFill>
                <a:latin typeface="+mn-lt"/>
              </a:defRPr>
            </a:lvl1pPr>
          </a:lstStyle>
          <a:p>
            <a:fld id="{53DBF943-F78E-42E8-B506-164AF24243DF}" type="slidenum">
              <a:rPr lang="en-US" altLang="en-US"/>
              <a:pPr/>
              <a:t>‹#›</a:t>
            </a:fld>
            <a:endParaRPr lang="en-US" altLang="en-US"/>
          </a:p>
        </p:txBody>
      </p:sp>
    </p:spTree>
    <p:extLst>
      <p:ext uri="{BB962C8B-B14F-4D97-AF65-F5344CB8AC3E}">
        <p14:creationId xmlns:p14="http://schemas.microsoft.com/office/powerpoint/2010/main" val="3142353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fontAlgn="base" hangingPunct="1">
        <a:spcBef>
          <a:spcPct val="0"/>
        </a:spcBef>
        <a:spcAft>
          <a:spcPct val="0"/>
        </a:spcAft>
        <a:defRPr sz="3600" b="1" kern="1200">
          <a:solidFill>
            <a:srgbClr val="254B8E"/>
          </a:solidFill>
          <a:latin typeface="+mj-lt"/>
          <a:ea typeface="+mj-ea"/>
          <a:cs typeface="+mj-cs"/>
        </a:defRPr>
      </a:lvl1pPr>
      <a:lvl2pPr algn="l" rtl="0" eaLnBrk="1" fontAlgn="base" hangingPunct="1">
        <a:spcBef>
          <a:spcPct val="0"/>
        </a:spcBef>
        <a:spcAft>
          <a:spcPct val="0"/>
        </a:spcAft>
        <a:defRPr sz="3600" b="1">
          <a:solidFill>
            <a:srgbClr val="254B8E"/>
          </a:solidFill>
          <a:latin typeface="Arial" panose="020B0604020202020204" pitchFamily="34" charset="0"/>
        </a:defRPr>
      </a:lvl2pPr>
      <a:lvl3pPr algn="l" rtl="0" eaLnBrk="1" fontAlgn="base" hangingPunct="1">
        <a:spcBef>
          <a:spcPct val="0"/>
        </a:spcBef>
        <a:spcAft>
          <a:spcPct val="0"/>
        </a:spcAft>
        <a:defRPr sz="3600" b="1">
          <a:solidFill>
            <a:srgbClr val="254B8E"/>
          </a:solidFill>
          <a:latin typeface="Arial" panose="020B0604020202020204" pitchFamily="34" charset="0"/>
        </a:defRPr>
      </a:lvl3pPr>
      <a:lvl4pPr algn="l" rtl="0" eaLnBrk="1" fontAlgn="base" hangingPunct="1">
        <a:spcBef>
          <a:spcPct val="0"/>
        </a:spcBef>
        <a:spcAft>
          <a:spcPct val="0"/>
        </a:spcAft>
        <a:defRPr sz="3600" b="1">
          <a:solidFill>
            <a:srgbClr val="254B8E"/>
          </a:solidFill>
          <a:latin typeface="Arial" panose="020B0604020202020204" pitchFamily="34" charset="0"/>
        </a:defRPr>
      </a:lvl4pPr>
      <a:lvl5pPr algn="l" rtl="0" eaLnBrk="1" fontAlgn="base" hangingPunct="1">
        <a:spcBef>
          <a:spcPct val="0"/>
        </a:spcBef>
        <a:spcAft>
          <a:spcPct val="0"/>
        </a:spcAft>
        <a:defRPr sz="3600" b="1">
          <a:solidFill>
            <a:srgbClr val="254B8E"/>
          </a:solidFill>
          <a:latin typeface="Arial" panose="020B0604020202020204" pitchFamily="34" charset="0"/>
        </a:defRPr>
      </a:lvl5pPr>
      <a:lvl6pPr marL="457200" algn="l" rtl="0" eaLnBrk="1" fontAlgn="base" hangingPunct="1">
        <a:spcBef>
          <a:spcPct val="0"/>
        </a:spcBef>
        <a:spcAft>
          <a:spcPct val="0"/>
        </a:spcAft>
        <a:defRPr sz="3600" b="1">
          <a:solidFill>
            <a:srgbClr val="254B8E"/>
          </a:solidFill>
          <a:latin typeface="Arial" panose="020B0604020202020204" pitchFamily="34" charset="0"/>
        </a:defRPr>
      </a:lvl6pPr>
      <a:lvl7pPr marL="914400" algn="l" rtl="0" eaLnBrk="1" fontAlgn="base" hangingPunct="1">
        <a:spcBef>
          <a:spcPct val="0"/>
        </a:spcBef>
        <a:spcAft>
          <a:spcPct val="0"/>
        </a:spcAft>
        <a:defRPr sz="3600" b="1">
          <a:solidFill>
            <a:srgbClr val="254B8E"/>
          </a:solidFill>
          <a:latin typeface="Arial" panose="020B0604020202020204" pitchFamily="34" charset="0"/>
        </a:defRPr>
      </a:lvl7pPr>
      <a:lvl8pPr marL="1371600" algn="l" rtl="0" eaLnBrk="1" fontAlgn="base" hangingPunct="1">
        <a:spcBef>
          <a:spcPct val="0"/>
        </a:spcBef>
        <a:spcAft>
          <a:spcPct val="0"/>
        </a:spcAft>
        <a:defRPr sz="3600" b="1">
          <a:solidFill>
            <a:srgbClr val="254B8E"/>
          </a:solidFill>
          <a:latin typeface="Arial" panose="020B0604020202020204" pitchFamily="34" charset="0"/>
        </a:defRPr>
      </a:lvl8pPr>
      <a:lvl9pPr marL="1828800" algn="l" rtl="0" eaLnBrk="1" fontAlgn="base" hangingPunct="1">
        <a:spcBef>
          <a:spcPct val="0"/>
        </a:spcBef>
        <a:spcAft>
          <a:spcPct val="0"/>
        </a:spcAft>
        <a:defRPr sz="3600" b="1">
          <a:solidFill>
            <a:srgbClr val="254B8E"/>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rgbClr val="254B8E"/>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254B8E"/>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254B8E"/>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254B8E"/>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254B8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7EB89-2A5B-468C-9901-DC2B924AE0A0}" type="datetimeFigureOut">
              <a:rPr lang="en-US" smtClean="0"/>
              <a:t>8/27/2021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E4F55-2017-4E2D-9F6E-64967F6EA5D6}" type="slidenum">
              <a:rPr lang="en-US" smtClean="0"/>
              <a:t>‹#›</a:t>
            </a:fld>
            <a:endParaRPr lang="en-US"/>
          </a:p>
        </p:txBody>
      </p:sp>
    </p:spTree>
    <p:extLst>
      <p:ext uri="{BB962C8B-B14F-4D97-AF65-F5344CB8AC3E}">
        <p14:creationId xmlns:p14="http://schemas.microsoft.com/office/powerpoint/2010/main" val="3975719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8056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17822-9E45-4E69-B851-04AF86044DF8}" type="datetime1">
              <a:rPr lang="en-US" smtClean="0"/>
              <a:t>8/27/2021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18B97-F46B-4ECB-B3A8-67E460B36BD0}" type="slidenum">
              <a:rPr lang="en-US" smtClean="0"/>
              <a:t>‹#›</a:t>
            </a:fld>
            <a:endParaRPr lang="en-US"/>
          </a:p>
        </p:txBody>
      </p:sp>
      <p:sp>
        <p:nvSpPr>
          <p:cNvPr id="14" name="Rectangle 13"/>
          <p:cNvSpPr/>
          <p:nvPr userDrawn="1"/>
        </p:nvSpPr>
        <p:spPr>
          <a:xfrm>
            <a:off x="0" y="0"/>
            <a:ext cx="12192000" cy="365125"/>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721475"/>
            <a:ext cx="12192000" cy="165571"/>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Image result for johns hopkins medicine"/>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t="16266" b="20457"/>
          <a:stretch/>
        </p:blipFill>
        <p:spPr bwMode="auto">
          <a:xfrm>
            <a:off x="10435261" y="5454086"/>
            <a:ext cx="1458097" cy="922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826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b="0" kern="1200">
          <a:solidFill>
            <a:srgbClr val="0A2B6F"/>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2B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2B6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2B6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2B6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2B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1ACA9-3202-F547-B1EC-972CAD466F5F}"/>
              </a:ext>
            </a:extLst>
          </p:cNvPr>
          <p:cNvSpPr>
            <a:spLocks noGrp="1"/>
          </p:cNvSpPr>
          <p:nvPr>
            <p:ph type="ctrTitle"/>
          </p:nvPr>
        </p:nvSpPr>
        <p:spPr>
          <a:xfrm>
            <a:off x="658368" y="849745"/>
            <a:ext cx="10625328" cy="4179455"/>
          </a:xfrm>
        </p:spPr>
        <p:txBody>
          <a:bodyPr anchor="ctr">
            <a:normAutofit/>
          </a:bodyPr>
          <a:lstStyle/>
          <a:p>
            <a:r>
              <a:rPr lang="en-US" sz="6000" dirty="0">
                <a:solidFill>
                  <a:srgbClr val="FFFFFF"/>
                </a:solidFill>
              </a:rPr>
              <a:t>GME Office</a:t>
            </a:r>
            <a:br>
              <a:rPr lang="en-US" sz="6000" dirty="0">
                <a:solidFill>
                  <a:srgbClr val="FFFFFF"/>
                </a:solidFill>
              </a:rPr>
            </a:br>
            <a:r>
              <a:rPr lang="en-US" sz="6000" dirty="0">
                <a:solidFill>
                  <a:srgbClr val="FFFFFF"/>
                </a:solidFill>
              </a:rPr>
              <a:t>House Staff Council</a:t>
            </a:r>
            <a:br>
              <a:rPr lang="en-US" sz="6000" dirty="0">
                <a:solidFill>
                  <a:srgbClr val="FFFFFF"/>
                </a:solidFill>
              </a:rPr>
            </a:br>
            <a:r>
              <a:rPr lang="en-US" sz="6000" dirty="0">
                <a:solidFill>
                  <a:srgbClr val="FFFFFF"/>
                </a:solidFill>
              </a:rPr>
              <a:t>Clinical Fellows Council</a:t>
            </a:r>
            <a:br>
              <a:rPr lang="en-US" sz="6000" dirty="0">
                <a:solidFill>
                  <a:srgbClr val="FFFFFF"/>
                </a:solidFill>
              </a:rPr>
            </a:br>
            <a:r>
              <a:rPr lang="en-US" sz="6000" dirty="0">
                <a:solidFill>
                  <a:srgbClr val="FFFFFF"/>
                </a:solidFill>
              </a:rPr>
              <a:t>GME Situational Update</a:t>
            </a:r>
          </a:p>
        </p:txBody>
      </p:sp>
      <p:sp>
        <p:nvSpPr>
          <p:cNvPr id="3" name="Subtitle 2">
            <a:extLst>
              <a:ext uri="{FF2B5EF4-FFF2-40B4-BE49-F238E27FC236}">
                <a16:creationId xmlns:a16="http://schemas.microsoft.com/office/drawing/2014/main" id="{F72487C2-29FB-C343-B3D3-6F5C21549298}"/>
              </a:ext>
            </a:extLst>
          </p:cNvPr>
          <p:cNvSpPr>
            <a:spLocks noGrp="1"/>
          </p:cNvSpPr>
          <p:nvPr>
            <p:ph type="subTitle" idx="1"/>
          </p:nvPr>
        </p:nvSpPr>
        <p:spPr>
          <a:xfrm>
            <a:off x="8792564" y="484632"/>
            <a:ext cx="3147043" cy="959573"/>
          </a:xfrm>
        </p:spPr>
        <p:txBody>
          <a:bodyPr anchor="ctr">
            <a:normAutofit/>
          </a:bodyPr>
          <a:lstStyle/>
          <a:p>
            <a:r>
              <a:rPr lang="en-US" sz="4400" dirty="0">
                <a:solidFill>
                  <a:srgbClr val="FFFFFF"/>
                </a:solidFill>
              </a:rPr>
              <a:t>8/23/2021</a:t>
            </a:r>
          </a:p>
        </p:txBody>
      </p:sp>
    </p:spTree>
    <p:extLst>
      <p:ext uri="{BB962C8B-B14F-4D97-AF65-F5344CB8AC3E}">
        <p14:creationId xmlns:p14="http://schemas.microsoft.com/office/powerpoint/2010/main" val="1320451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9021" y="5414954"/>
            <a:ext cx="1792786" cy="1091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p:txBody>
          <a:bodyPr>
            <a:normAutofit fontScale="90000"/>
          </a:bodyPr>
          <a:lstStyle/>
          <a:p>
            <a:r>
              <a:rPr lang="en-US" dirty="0"/>
              <a:t>Johns Hopkins Hospital Surge Plan 4.0 - Revised 8/19  5PM</a:t>
            </a:r>
          </a:p>
        </p:txBody>
      </p:sp>
      <p:sp>
        <p:nvSpPr>
          <p:cNvPr id="9" name="Rectangle 8"/>
          <p:cNvSpPr/>
          <p:nvPr/>
        </p:nvSpPr>
        <p:spPr>
          <a:xfrm>
            <a:off x="640697" y="5792346"/>
            <a:ext cx="3963941" cy="7750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A2B6F"/>
                </a:solidFill>
                <a:effectLst/>
                <a:uLnTx/>
                <a:uFillTx/>
                <a:latin typeface="Calibri" panose="020F0502020204030204"/>
                <a:ea typeface="+mn-ea"/>
                <a:cs typeface="+mn-cs"/>
              </a:rPr>
              <a:t>Goals: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dirty="0">
                <a:ln>
                  <a:noFill/>
                </a:ln>
                <a:solidFill>
                  <a:srgbClr val="0A2B6F"/>
                </a:solidFill>
                <a:effectLst/>
                <a:uLnTx/>
                <a:uFillTx/>
                <a:latin typeface="Calibri" panose="020F0502020204030204"/>
                <a:ea typeface="+mn-ea"/>
                <a:cs typeface="+mn-cs"/>
              </a:rPr>
              <a:t>Assure capacity for COVID patients who are admitted via JHH EDs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dirty="0">
                <a:ln>
                  <a:noFill/>
                </a:ln>
                <a:solidFill>
                  <a:srgbClr val="0A2B6F"/>
                </a:solidFill>
                <a:effectLst/>
                <a:uLnTx/>
                <a:uFillTx/>
                <a:latin typeface="Calibri" panose="020F0502020204030204"/>
                <a:ea typeface="+mn-ea"/>
                <a:cs typeface="+mn-cs"/>
              </a:rPr>
              <a:t>Keep ORs running as long as possible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dirty="0">
                <a:ln>
                  <a:noFill/>
                </a:ln>
                <a:solidFill>
                  <a:srgbClr val="0A2B6F"/>
                </a:solidFill>
                <a:effectLst/>
                <a:uLnTx/>
                <a:uFillTx/>
                <a:latin typeface="Calibri" panose="020F0502020204030204"/>
                <a:ea typeface="+mn-ea"/>
                <a:cs typeface="+mn-cs"/>
              </a:rPr>
              <a:t>Move COVID-19/PUI patients to be admitted out of the ED ASAP</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dirty="0">
                <a:ln>
                  <a:noFill/>
                </a:ln>
                <a:solidFill>
                  <a:srgbClr val="0A2B6F"/>
                </a:solidFill>
                <a:effectLst/>
                <a:uLnTx/>
                <a:uFillTx/>
                <a:latin typeface="Calibri" panose="020F0502020204030204"/>
                <a:ea typeface="+mn-ea"/>
                <a:cs typeface="+mn-cs"/>
              </a:rPr>
              <a:t>Utilize the COVID-19 Alternate Care Sites to fullest extent</a:t>
            </a:r>
          </a:p>
        </p:txBody>
      </p:sp>
      <p:sp>
        <p:nvSpPr>
          <p:cNvPr id="10" name="Rectangle 9"/>
          <p:cNvSpPr/>
          <p:nvPr/>
        </p:nvSpPr>
        <p:spPr>
          <a:xfrm>
            <a:off x="4695428" y="5792346"/>
            <a:ext cx="4637778" cy="7750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A2B6F"/>
                </a:solidFill>
                <a:effectLst/>
                <a:uLnTx/>
                <a:uFillTx/>
                <a:latin typeface="Calibri" panose="020F0502020204030204"/>
                <a:ea typeface="+mn-ea"/>
                <a:cs typeface="+mn-cs"/>
              </a:rPr>
              <a:t>Legend: </a:t>
            </a:r>
          </a:p>
        </p:txBody>
      </p:sp>
      <p:sp>
        <p:nvSpPr>
          <p:cNvPr id="16" name="Rectangle 15"/>
          <p:cNvSpPr/>
          <p:nvPr/>
        </p:nvSpPr>
        <p:spPr>
          <a:xfrm>
            <a:off x="4763360" y="6050215"/>
            <a:ext cx="1284021" cy="47406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0A2B6F"/>
                </a:solidFill>
                <a:effectLst/>
                <a:uLnTx/>
                <a:uFillTx/>
                <a:latin typeface="Calibri" panose="020F0502020204030204"/>
                <a:ea typeface="+mn-ea"/>
                <a:cs typeface="+mn-cs"/>
              </a:rPr>
              <a:t>NON-COVID UNIT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2B6F"/>
                </a:solidFill>
                <a:effectLst/>
                <a:uLnTx/>
                <a:uFillTx/>
                <a:latin typeface="Calibri" panose="020F0502020204030204"/>
                <a:ea typeface="+mn-ea"/>
                <a:cs typeface="+mn-cs"/>
              </a:rPr>
              <a:t>Acuity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2B6F"/>
                </a:solidFill>
                <a:effectLst/>
                <a:uLnTx/>
                <a:uFillTx/>
                <a:latin typeface="Calibri" panose="020F0502020204030204"/>
                <a:ea typeface="+mn-ea"/>
                <a:cs typeface="+mn-cs"/>
              </a:rPr>
              <a:t>Number of Beds</a:t>
            </a:r>
          </a:p>
        </p:txBody>
      </p:sp>
      <p:sp>
        <p:nvSpPr>
          <p:cNvPr id="17" name="Rectangle 16"/>
          <p:cNvSpPr/>
          <p:nvPr/>
        </p:nvSpPr>
        <p:spPr>
          <a:xfrm>
            <a:off x="7624904" y="6050215"/>
            <a:ext cx="1626422" cy="474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E376D"/>
                </a:solidFill>
                <a:effectLst/>
                <a:uLnTx/>
                <a:uFillTx/>
                <a:latin typeface="Calibri" panose="020F0502020204030204"/>
                <a:ea typeface="+mn-ea"/>
                <a:cs typeface="+mn-cs"/>
              </a:rPr>
              <a:t>PARTIAL COVID UNIT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E376D"/>
                </a:solidFill>
                <a:effectLst/>
                <a:uLnTx/>
                <a:uFillTx/>
                <a:latin typeface="Calibri" panose="020F0502020204030204"/>
                <a:ea typeface="+mn-ea"/>
                <a:cs typeface="+mn-cs"/>
              </a:rPr>
              <a:t>Acuity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E376D"/>
                </a:solidFill>
                <a:effectLst/>
                <a:uLnTx/>
                <a:uFillTx/>
                <a:latin typeface="Calibri" panose="020F0502020204030204"/>
                <a:ea typeface="+mn-ea"/>
                <a:cs typeface="+mn-cs"/>
              </a:rPr>
              <a:t>Number of Beds</a:t>
            </a:r>
          </a:p>
        </p:txBody>
      </p:sp>
      <p:sp>
        <p:nvSpPr>
          <p:cNvPr id="39" name="Rectangle 38"/>
          <p:cNvSpPr/>
          <p:nvPr/>
        </p:nvSpPr>
        <p:spPr>
          <a:xfrm>
            <a:off x="7359318" y="1395480"/>
            <a:ext cx="2061556" cy="423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127">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PHASE 1 – C (TBD)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127">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35-40 COVID BEDS</a:t>
            </a:r>
          </a:p>
        </p:txBody>
      </p:sp>
      <p:sp>
        <p:nvSpPr>
          <p:cNvPr id="47" name="Rectangle 46"/>
          <p:cNvSpPr/>
          <p:nvPr/>
        </p:nvSpPr>
        <p:spPr>
          <a:xfrm>
            <a:off x="7359318" y="1395480"/>
            <a:ext cx="2061556" cy="4236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127">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TextBox 2"/>
          <p:cNvSpPr txBox="1"/>
          <p:nvPr/>
        </p:nvSpPr>
        <p:spPr>
          <a:xfrm>
            <a:off x="7262648" y="5770117"/>
            <a:ext cx="3402270" cy="302327"/>
          </a:xfrm>
          <a:prstGeom prst="rect">
            <a:avLst/>
          </a:prstGeom>
          <a:noFill/>
        </p:spPr>
        <p:txBody>
          <a:bodyPr wrap="squar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A2B6F"/>
                </a:solidFill>
                <a:effectLst/>
                <a:uLnTx/>
                <a:uFillTx/>
                <a:latin typeface="Calibri" panose="020F0502020204030204"/>
                <a:ea typeface="+mn-ea"/>
                <a:cs typeface="+mn-cs"/>
              </a:rPr>
              <a:t>† If/when needed AND if census drops to allow</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A2B6F"/>
                </a:solidFill>
                <a:effectLst/>
                <a:uLnTx/>
                <a:uFillTx/>
                <a:latin typeface="Calibri" panose="020F0502020204030204"/>
                <a:ea typeface="+mn-ea"/>
                <a:cs typeface="+mn-cs"/>
              </a:rPr>
              <a:t>* Can split half at a time</a:t>
            </a:r>
          </a:p>
        </p:txBody>
      </p:sp>
      <p:sp>
        <p:nvSpPr>
          <p:cNvPr id="4" name="Rectangle 3"/>
          <p:cNvSpPr/>
          <p:nvPr/>
        </p:nvSpPr>
        <p:spPr>
          <a:xfrm>
            <a:off x="9517778" y="5956347"/>
            <a:ext cx="2028301" cy="4896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DRAFT</a:t>
            </a:r>
          </a:p>
        </p:txBody>
      </p:sp>
      <p:sp>
        <p:nvSpPr>
          <p:cNvPr id="70" name="Rectangle 69"/>
          <p:cNvSpPr/>
          <p:nvPr/>
        </p:nvSpPr>
        <p:spPr>
          <a:xfrm>
            <a:off x="5186792" y="1394031"/>
            <a:ext cx="2061556" cy="423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127">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PHASE 1 – B (TBD)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127">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28 COVID BEDS</a:t>
            </a:r>
            <a:endParaRPr kumimoji="0" lang="en-US" sz="1400" b="0" i="0" u="none" strike="noStrike" kern="1200" cap="none" spc="0" normalizeH="0" baseline="0" noProof="0" dirty="0">
              <a:ln w="127">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0" name="Rectangle 79"/>
          <p:cNvSpPr/>
          <p:nvPr/>
        </p:nvSpPr>
        <p:spPr>
          <a:xfrm>
            <a:off x="2934188" y="1400035"/>
            <a:ext cx="2061556" cy="423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127">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PHASE 1 – A (8/17)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127">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20 COVID BEDS</a:t>
            </a:r>
          </a:p>
        </p:txBody>
      </p:sp>
      <p:sp>
        <p:nvSpPr>
          <p:cNvPr id="110" name="Rectangle 109"/>
          <p:cNvSpPr/>
          <p:nvPr/>
        </p:nvSpPr>
        <p:spPr>
          <a:xfrm>
            <a:off x="3180304" y="1923036"/>
            <a:ext cx="1614552" cy="4047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MPCU (Nelson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Mixed Acuity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4 Beds (2 ICU)</a:t>
            </a:r>
          </a:p>
        </p:txBody>
      </p:sp>
      <p:sp>
        <p:nvSpPr>
          <p:cNvPr id="111" name="Rectangle 110"/>
          <p:cNvSpPr/>
          <p:nvPr/>
        </p:nvSpPr>
        <p:spPr>
          <a:xfrm>
            <a:off x="3180304" y="2384109"/>
            <a:ext cx="1614552" cy="4047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Meyer 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Acute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4 Beds</a:t>
            </a:r>
          </a:p>
        </p:txBody>
      </p:sp>
      <p:sp>
        <p:nvSpPr>
          <p:cNvPr id="112" name="Rectangle 111"/>
          <p:cNvSpPr/>
          <p:nvPr/>
        </p:nvSpPr>
        <p:spPr>
          <a:xfrm>
            <a:off x="3180304" y="3302381"/>
            <a:ext cx="1614552" cy="40475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Nelson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Acute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21 Beds</a:t>
            </a:r>
          </a:p>
        </p:txBody>
      </p:sp>
      <p:sp>
        <p:nvSpPr>
          <p:cNvPr id="113" name="Rectangle 112"/>
          <p:cNvSpPr/>
          <p:nvPr/>
        </p:nvSpPr>
        <p:spPr>
          <a:xfrm>
            <a:off x="3177832" y="2842230"/>
            <a:ext cx="1614552" cy="4047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Meyer 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Acute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4 Beds</a:t>
            </a:r>
          </a:p>
        </p:txBody>
      </p:sp>
      <p:sp>
        <p:nvSpPr>
          <p:cNvPr id="114" name="Rectangle 113"/>
          <p:cNvSpPr/>
          <p:nvPr/>
        </p:nvSpPr>
        <p:spPr>
          <a:xfrm>
            <a:off x="3180304" y="3767328"/>
            <a:ext cx="1614552" cy="40475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err="1">
                <a:ln w="127">
                  <a:noFill/>
                </a:ln>
                <a:solidFill>
                  <a:srgbClr val="1E376D"/>
                </a:solidFill>
                <a:effectLst/>
                <a:uLnTx/>
                <a:uFillTx/>
                <a:latin typeface="Calibri" panose="020F0502020204030204"/>
                <a:ea typeface="+mn-ea"/>
                <a:cs typeface="+mn-cs"/>
              </a:rPr>
              <a:t>Zayed</a:t>
            </a: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 11 East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Acute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21 Beds</a:t>
            </a:r>
          </a:p>
        </p:txBody>
      </p:sp>
      <p:sp>
        <p:nvSpPr>
          <p:cNvPr id="115" name="Rectangle 114"/>
          <p:cNvSpPr/>
          <p:nvPr/>
        </p:nvSpPr>
        <p:spPr>
          <a:xfrm>
            <a:off x="3181916" y="4228401"/>
            <a:ext cx="1614552" cy="40475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MICU (Zayed 10E)*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ICU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5 beds</a:t>
            </a:r>
          </a:p>
        </p:txBody>
      </p:sp>
      <p:sp>
        <p:nvSpPr>
          <p:cNvPr id="116" name="Rectangle 115"/>
          <p:cNvSpPr/>
          <p:nvPr/>
        </p:nvSpPr>
        <p:spPr>
          <a:xfrm>
            <a:off x="3181259" y="5136131"/>
            <a:ext cx="1614552" cy="38820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PACU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ICU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4 beds</a:t>
            </a:r>
          </a:p>
        </p:txBody>
      </p:sp>
      <p:sp>
        <p:nvSpPr>
          <p:cNvPr id="117" name="Rectangle 116"/>
          <p:cNvSpPr/>
          <p:nvPr/>
        </p:nvSpPr>
        <p:spPr>
          <a:xfrm>
            <a:off x="3180304" y="4688951"/>
            <a:ext cx="1614552" cy="38820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SICU (Zayed 9E)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ICU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3 beds</a:t>
            </a:r>
          </a:p>
        </p:txBody>
      </p:sp>
      <p:sp>
        <p:nvSpPr>
          <p:cNvPr id="106" name="Rectangle 105"/>
          <p:cNvSpPr/>
          <p:nvPr/>
        </p:nvSpPr>
        <p:spPr>
          <a:xfrm>
            <a:off x="5194957" y="1390454"/>
            <a:ext cx="2061556" cy="4236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127">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8" name="Rectangle 117"/>
          <p:cNvSpPr/>
          <p:nvPr/>
        </p:nvSpPr>
        <p:spPr>
          <a:xfrm>
            <a:off x="2936367" y="1400035"/>
            <a:ext cx="2061556" cy="4236357"/>
          </a:xfrm>
          <a:prstGeom prst="rect">
            <a:avLst/>
          </a:prstGeom>
          <a:noFill/>
          <a:ln w="571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127">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7" name="Rectangle 126"/>
          <p:cNvSpPr/>
          <p:nvPr/>
        </p:nvSpPr>
        <p:spPr>
          <a:xfrm>
            <a:off x="6102168" y="6050215"/>
            <a:ext cx="1467948" cy="47406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E376D"/>
                </a:solidFill>
                <a:effectLst/>
                <a:uLnTx/>
                <a:uFillTx/>
                <a:latin typeface="Calibri" panose="020F0502020204030204"/>
                <a:ea typeface="+mn-ea"/>
                <a:cs typeface="+mn-cs"/>
              </a:rPr>
              <a:t>NEG PRESSURE COVID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E376D"/>
                </a:solidFill>
                <a:effectLst/>
                <a:uLnTx/>
                <a:uFillTx/>
                <a:latin typeface="Calibri" panose="020F0502020204030204"/>
                <a:ea typeface="+mn-ea"/>
                <a:cs typeface="+mn-cs"/>
              </a:rPr>
              <a:t>Acuity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E376D"/>
                </a:solidFill>
                <a:effectLst/>
                <a:uLnTx/>
                <a:uFillTx/>
                <a:latin typeface="Calibri" panose="020F0502020204030204"/>
                <a:ea typeface="+mn-ea"/>
                <a:cs typeface="+mn-cs"/>
              </a:rPr>
              <a:t>Number of Beds</a:t>
            </a:r>
          </a:p>
        </p:txBody>
      </p:sp>
      <p:sp>
        <p:nvSpPr>
          <p:cNvPr id="74" name="Rectangle 73">
            <a:extLst>
              <a:ext uri="{FF2B5EF4-FFF2-40B4-BE49-F238E27FC236}">
                <a16:creationId xmlns:a16="http://schemas.microsoft.com/office/drawing/2014/main" id="{13B4054F-38E9-4647-9B76-3D77E7D616F5}"/>
              </a:ext>
            </a:extLst>
          </p:cNvPr>
          <p:cNvSpPr/>
          <p:nvPr/>
        </p:nvSpPr>
        <p:spPr>
          <a:xfrm>
            <a:off x="5381256" y="1910097"/>
            <a:ext cx="1614552" cy="4047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MPCU (Nelson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Mixed Acuity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4 Beds (2 ICU)</a:t>
            </a:r>
          </a:p>
        </p:txBody>
      </p:sp>
      <p:sp>
        <p:nvSpPr>
          <p:cNvPr id="84" name="Rectangle 83">
            <a:extLst>
              <a:ext uri="{FF2B5EF4-FFF2-40B4-BE49-F238E27FC236}">
                <a16:creationId xmlns:a16="http://schemas.microsoft.com/office/drawing/2014/main" id="{48FC0196-5C5C-4E07-AFCF-BE5DE089A195}"/>
              </a:ext>
            </a:extLst>
          </p:cNvPr>
          <p:cNvSpPr/>
          <p:nvPr/>
        </p:nvSpPr>
        <p:spPr>
          <a:xfrm>
            <a:off x="5381256" y="2371170"/>
            <a:ext cx="1614552" cy="4047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Meyer 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Acute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4 Beds</a:t>
            </a:r>
          </a:p>
        </p:txBody>
      </p:sp>
      <p:sp>
        <p:nvSpPr>
          <p:cNvPr id="88" name="Rectangle 87">
            <a:extLst>
              <a:ext uri="{FF2B5EF4-FFF2-40B4-BE49-F238E27FC236}">
                <a16:creationId xmlns:a16="http://schemas.microsoft.com/office/drawing/2014/main" id="{0CB12873-D433-4671-8346-6327C6A16D17}"/>
              </a:ext>
            </a:extLst>
          </p:cNvPr>
          <p:cNvSpPr/>
          <p:nvPr/>
        </p:nvSpPr>
        <p:spPr>
          <a:xfrm>
            <a:off x="5381256" y="3289442"/>
            <a:ext cx="1614552" cy="4047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Nelson 4  &amp; 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Acute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8 Beds (4 each unit)</a:t>
            </a:r>
          </a:p>
        </p:txBody>
      </p:sp>
      <p:sp>
        <p:nvSpPr>
          <p:cNvPr id="90" name="Rectangle 89">
            <a:extLst>
              <a:ext uri="{FF2B5EF4-FFF2-40B4-BE49-F238E27FC236}">
                <a16:creationId xmlns:a16="http://schemas.microsoft.com/office/drawing/2014/main" id="{CF615432-6625-45E9-AEC4-49E3C5982F7B}"/>
              </a:ext>
            </a:extLst>
          </p:cNvPr>
          <p:cNvSpPr/>
          <p:nvPr/>
        </p:nvSpPr>
        <p:spPr>
          <a:xfrm>
            <a:off x="5378784" y="2829291"/>
            <a:ext cx="1614552" cy="4047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Meyer 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Acute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4 Beds</a:t>
            </a:r>
          </a:p>
        </p:txBody>
      </p:sp>
      <p:sp>
        <p:nvSpPr>
          <p:cNvPr id="92" name="Rectangle 91">
            <a:extLst>
              <a:ext uri="{FF2B5EF4-FFF2-40B4-BE49-F238E27FC236}">
                <a16:creationId xmlns:a16="http://schemas.microsoft.com/office/drawing/2014/main" id="{422AE86E-02E0-4D74-B372-4C5EE51893BF}"/>
              </a:ext>
            </a:extLst>
          </p:cNvPr>
          <p:cNvSpPr/>
          <p:nvPr/>
        </p:nvSpPr>
        <p:spPr>
          <a:xfrm>
            <a:off x="5381256" y="3754389"/>
            <a:ext cx="1614552" cy="40475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err="1">
                <a:ln w="127">
                  <a:noFill/>
                </a:ln>
                <a:solidFill>
                  <a:srgbClr val="1E376D"/>
                </a:solidFill>
                <a:effectLst/>
                <a:uLnTx/>
                <a:uFillTx/>
                <a:latin typeface="Calibri" panose="020F0502020204030204"/>
                <a:ea typeface="+mn-ea"/>
                <a:cs typeface="+mn-cs"/>
              </a:rPr>
              <a:t>Zayed</a:t>
            </a: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 11 East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Acute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21 Beds</a:t>
            </a:r>
          </a:p>
        </p:txBody>
      </p:sp>
      <p:sp>
        <p:nvSpPr>
          <p:cNvPr id="93" name="Rectangle 92">
            <a:extLst>
              <a:ext uri="{FF2B5EF4-FFF2-40B4-BE49-F238E27FC236}">
                <a16:creationId xmlns:a16="http://schemas.microsoft.com/office/drawing/2014/main" id="{D5836715-2268-4FAF-B26E-8A6FA4A03570}"/>
              </a:ext>
            </a:extLst>
          </p:cNvPr>
          <p:cNvSpPr/>
          <p:nvPr/>
        </p:nvSpPr>
        <p:spPr>
          <a:xfrm>
            <a:off x="5382868" y="4215462"/>
            <a:ext cx="1614552" cy="40475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MICU (Zayed 10E)*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ICU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5 beds</a:t>
            </a:r>
          </a:p>
        </p:txBody>
      </p:sp>
      <p:sp>
        <p:nvSpPr>
          <p:cNvPr id="94" name="Rectangle 93">
            <a:extLst>
              <a:ext uri="{FF2B5EF4-FFF2-40B4-BE49-F238E27FC236}">
                <a16:creationId xmlns:a16="http://schemas.microsoft.com/office/drawing/2014/main" id="{876B54B4-569B-4600-9F43-B21F822E0D85}"/>
              </a:ext>
            </a:extLst>
          </p:cNvPr>
          <p:cNvSpPr/>
          <p:nvPr/>
        </p:nvSpPr>
        <p:spPr>
          <a:xfrm>
            <a:off x="5382211" y="5123192"/>
            <a:ext cx="1614552" cy="38820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PACU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ICU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4 beds</a:t>
            </a:r>
          </a:p>
        </p:txBody>
      </p:sp>
      <p:sp>
        <p:nvSpPr>
          <p:cNvPr id="95" name="Rectangle 94">
            <a:extLst>
              <a:ext uri="{FF2B5EF4-FFF2-40B4-BE49-F238E27FC236}">
                <a16:creationId xmlns:a16="http://schemas.microsoft.com/office/drawing/2014/main" id="{9D4920D4-2954-4889-9FA7-E011467E666D}"/>
              </a:ext>
            </a:extLst>
          </p:cNvPr>
          <p:cNvSpPr/>
          <p:nvPr/>
        </p:nvSpPr>
        <p:spPr>
          <a:xfrm>
            <a:off x="5381256" y="4676012"/>
            <a:ext cx="1614552" cy="38820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SICU (</a:t>
            </a:r>
            <a:r>
              <a:rPr kumimoji="0" lang="en-US" sz="900" b="1" i="0" u="sng" strike="noStrike" kern="1200" cap="none" spc="0" normalizeH="0" baseline="0" noProof="0" dirty="0" err="1">
                <a:ln w="127">
                  <a:noFill/>
                </a:ln>
                <a:solidFill>
                  <a:srgbClr val="1E376D"/>
                </a:solidFill>
                <a:effectLst/>
                <a:uLnTx/>
                <a:uFillTx/>
                <a:latin typeface="Calibri" panose="020F0502020204030204"/>
                <a:ea typeface="+mn-ea"/>
                <a:cs typeface="+mn-cs"/>
              </a:rPr>
              <a:t>Zayed</a:t>
            </a: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 9E)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ICU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3 beds</a:t>
            </a:r>
          </a:p>
        </p:txBody>
      </p:sp>
      <p:sp>
        <p:nvSpPr>
          <p:cNvPr id="96" name="Rectangle 95">
            <a:extLst>
              <a:ext uri="{FF2B5EF4-FFF2-40B4-BE49-F238E27FC236}">
                <a16:creationId xmlns:a16="http://schemas.microsoft.com/office/drawing/2014/main" id="{C016CDAA-11A1-4589-9E71-7BE08B9E7A5F}"/>
              </a:ext>
            </a:extLst>
          </p:cNvPr>
          <p:cNvSpPr/>
          <p:nvPr/>
        </p:nvSpPr>
        <p:spPr>
          <a:xfrm>
            <a:off x="7575382" y="1910097"/>
            <a:ext cx="1614552" cy="4047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MPCU (Nelson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Mixed Acuity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4 Beds (2 ICU)</a:t>
            </a:r>
          </a:p>
        </p:txBody>
      </p:sp>
      <p:sp>
        <p:nvSpPr>
          <p:cNvPr id="97" name="Rectangle 96">
            <a:extLst>
              <a:ext uri="{FF2B5EF4-FFF2-40B4-BE49-F238E27FC236}">
                <a16:creationId xmlns:a16="http://schemas.microsoft.com/office/drawing/2014/main" id="{6F9CBE5C-4C2C-4FF0-AD4F-C226DC47BF1F}"/>
              </a:ext>
            </a:extLst>
          </p:cNvPr>
          <p:cNvSpPr/>
          <p:nvPr/>
        </p:nvSpPr>
        <p:spPr>
          <a:xfrm>
            <a:off x="7575382" y="2371170"/>
            <a:ext cx="1614552" cy="4047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Meyer 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Acute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4 Beds</a:t>
            </a:r>
          </a:p>
        </p:txBody>
      </p:sp>
      <p:sp>
        <p:nvSpPr>
          <p:cNvPr id="98" name="Rectangle 97">
            <a:extLst>
              <a:ext uri="{FF2B5EF4-FFF2-40B4-BE49-F238E27FC236}">
                <a16:creationId xmlns:a16="http://schemas.microsoft.com/office/drawing/2014/main" id="{C3D306DA-DE16-49D0-AAC3-24CB0E0FBBB4}"/>
              </a:ext>
            </a:extLst>
          </p:cNvPr>
          <p:cNvSpPr/>
          <p:nvPr/>
        </p:nvSpPr>
        <p:spPr>
          <a:xfrm>
            <a:off x="7575382" y="3289442"/>
            <a:ext cx="1614552" cy="40475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a:noFill/>
                </a:ln>
                <a:solidFill>
                  <a:srgbClr val="1E376D"/>
                </a:solidFill>
                <a:effectLst/>
                <a:uLnTx/>
                <a:uFillTx/>
                <a:latin typeface="Calibri" panose="020F0502020204030204"/>
                <a:ea typeface="+mn-ea"/>
                <a:cs typeface="+mn-cs"/>
              </a:rPr>
              <a:t>Nelson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E376D"/>
                </a:solidFill>
                <a:effectLst/>
                <a:uLnTx/>
                <a:uFillTx/>
                <a:latin typeface="Calibri" panose="020F0502020204030204"/>
                <a:ea typeface="+mn-ea"/>
                <a:cs typeface="+mn-cs"/>
              </a:rPr>
              <a:t>Acute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E376D"/>
                </a:solidFill>
                <a:effectLst/>
                <a:uLnTx/>
                <a:uFillTx/>
                <a:latin typeface="Calibri" panose="020F0502020204030204"/>
                <a:ea typeface="+mn-ea"/>
                <a:cs typeface="+mn-cs"/>
              </a:rPr>
              <a:t>13 Beds</a:t>
            </a:r>
          </a:p>
        </p:txBody>
      </p:sp>
      <p:sp>
        <p:nvSpPr>
          <p:cNvPr id="100" name="Rectangle 99">
            <a:extLst>
              <a:ext uri="{FF2B5EF4-FFF2-40B4-BE49-F238E27FC236}">
                <a16:creationId xmlns:a16="http://schemas.microsoft.com/office/drawing/2014/main" id="{E526BD5B-50BA-4ED7-A72A-5DCE8A89F387}"/>
              </a:ext>
            </a:extLst>
          </p:cNvPr>
          <p:cNvSpPr/>
          <p:nvPr/>
        </p:nvSpPr>
        <p:spPr>
          <a:xfrm>
            <a:off x="7572910" y="2829291"/>
            <a:ext cx="1614552" cy="4047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Meyer 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Acute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4 Beds</a:t>
            </a:r>
          </a:p>
        </p:txBody>
      </p:sp>
      <p:sp>
        <p:nvSpPr>
          <p:cNvPr id="103" name="Rectangle 102">
            <a:extLst>
              <a:ext uri="{FF2B5EF4-FFF2-40B4-BE49-F238E27FC236}">
                <a16:creationId xmlns:a16="http://schemas.microsoft.com/office/drawing/2014/main" id="{F21B7871-EDE8-43FD-9C04-630336AA785E}"/>
              </a:ext>
            </a:extLst>
          </p:cNvPr>
          <p:cNvSpPr/>
          <p:nvPr/>
        </p:nvSpPr>
        <p:spPr>
          <a:xfrm>
            <a:off x="7575382" y="3754389"/>
            <a:ext cx="1614552" cy="40475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err="1">
                <a:ln>
                  <a:noFill/>
                </a:ln>
                <a:solidFill>
                  <a:srgbClr val="1E376D"/>
                </a:solidFill>
                <a:effectLst/>
                <a:uLnTx/>
                <a:uFillTx/>
                <a:latin typeface="Calibri" panose="020F0502020204030204"/>
                <a:ea typeface="+mn-ea"/>
                <a:cs typeface="+mn-cs"/>
              </a:rPr>
              <a:t>Zayed</a:t>
            </a:r>
            <a:r>
              <a:rPr kumimoji="0" lang="en-US" sz="900" b="1" i="0" u="sng" strike="noStrike" kern="1200" cap="none" spc="0" normalizeH="0" baseline="0" noProof="0" dirty="0">
                <a:ln>
                  <a:noFill/>
                </a:ln>
                <a:solidFill>
                  <a:srgbClr val="1E376D"/>
                </a:solidFill>
                <a:effectLst/>
                <a:uLnTx/>
                <a:uFillTx/>
                <a:latin typeface="Calibri" panose="020F0502020204030204"/>
                <a:ea typeface="+mn-ea"/>
                <a:cs typeface="+mn-cs"/>
              </a:rPr>
              <a:t> 11 East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E376D"/>
                </a:solidFill>
                <a:effectLst/>
                <a:uLnTx/>
                <a:uFillTx/>
                <a:latin typeface="Calibri" panose="020F0502020204030204"/>
                <a:ea typeface="+mn-ea"/>
                <a:cs typeface="+mn-cs"/>
              </a:rPr>
              <a:t>Acute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E376D"/>
                </a:solidFill>
                <a:effectLst/>
                <a:uLnTx/>
                <a:uFillTx/>
                <a:latin typeface="Calibri" panose="020F0502020204030204"/>
                <a:ea typeface="+mn-ea"/>
                <a:cs typeface="+mn-cs"/>
              </a:rPr>
              <a:t>8-9 Beds</a:t>
            </a:r>
          </a:p>
        </p:txBody>
      </p:sp>
      <p:sp>
        <p:nvSpPr>
          <p:cNvPr id="104" name="Rectangle 103">
            <a:extLst>
              <a:ext uri="{FF2B5EF4-FFF2-40B4-BE49-F238E27FC236}">
                <a16:creationId xmlns:a16="http://schemas.microsoft.com/office/drawing/2014/main" id="{FE15BED9-AF96-40CD-83BA-88AFED1BEB35}"/>
              </a:ext>
            </a:extLst>
          </p:cNvPr>
          <p:cNvSpPr/>
          <p:nvPr/>
        </p:nvSpPr>
        <p:spPr>
          <a:xfrm>
            <a:off x="7576994" y="4215462"/>
            <a:ext cx="1614552" cy="4047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a:noFill/>
                </a:ln>
                <a:solidFill>
                  <a:srgbClr val="1E376D"/>
                </a:solidFill>
                <a:effectLst/>
                <a:uLnTx/>
                <a:uFillTx/>
                <a:latin typeface="Calibri" panose="020F0502020204030204"/>
                <a:ea typeface="+mn-ea"/>
                <a:cs typeface="+mn-cs"/>
              </a:rPr>
              <a:t>MICU (Zayed 10E)*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E376D"/>
                </a:solidFill>
                <a:effectLst/>
                <a:uLnTx/>
                <a:uFillTx/>
                <a:latin typeface="Calibri" panose="020F0502020204030204"/>
                <a:ea typeface="+mn-ea"/>
                <a:cs typeface="+mn-cs"/>
              </a:rPr>
              <a:t>ICU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E376D"/>
                </a:solidFill>
                <a:effectLst/>
                <a:uLnTx/>
                <a:uFillTx/>
                <a:latin typeface="Calibri" panose="020F0502020204030204"/>
                <a:ea typeface="+mn-ea"/>
                <a:cs typeface="+mn-cs"/>
              </a:rPr>
              <a:t>12 beds</a:t>
            </a:r>
          </a:p>
        </p:txBody>
      </p:sp>
      <p:sp>
        <p:nvSpPr>
          <p:cNvPr id="107" name="Rectangle 106">
            <a:extLst>
              <a:ext uri="{FF2B5EF4-FFF2-40B4-BE49-F238E27FC236}">
                <a16:creationId xmlns:a16="http://schemas.microsoft.com/office/drawing/2014/main" id="{C198411A-8C7D-44A6-8A70-39AA43786098}"/>
              </a:ext>
            </a:extLst>
          </p:cNvPr>
          <p:cNvSpPr/>
          <p:nvPr/>
        </p:nvSpPr>
        <p:spPr>
          <a:xfrm>
            <a:off x="7576337" y="5123192"/>
            <a:ext cx="1614552" cy="38820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PACU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ICU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4 beds</a:t>
            </a:r>
          </a:p>
        </p:txBody>
      </p:sp>
      <p:sp>
        <p:nvSpPr>
          <p:cNvPr id="108" name="Rectangle 107">
            <a:extLst>
              <a:ext uri="{FF2B5EF4-FFF2-40B4-BE49-F238E27FC236}">
                <a16:creationId xmlns:a16="http://schemas.microsoft.com/office/drawing/2014/main" id="{F789DC9F-4E5A-4A6A-A77B-120D3432B587}"/>
              </a:ext>
            </a:extLst>
          </p:cNvPr>
          <p:cNvSpPr/>
          <p:nvPr/>
        </p:nvSpPr>
        <p:spPr>
          <a:xfrm>
            <a:off x="7575382" y="4676012"/>
            <a:ext cx="1614552" cy="38820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SICU (</a:t>
            </a:r>
            <a:r>
              <a:rPr kumimoji="0" lang="en-US" sz="900" b="1" i="0" u="sng" strike="noStrike" kern="1200" cap="none" spc="0" normalizeH="0" baseline="0" noProof="0" dirty="0" err="1">
                <a:ln w="127">
                  <a:noFill/>
                </a:ln>
                <a:solidFill>
                  <a:srgbClr val="1E376D"/>
                </a:solidFill>
                <a:effectLst/>
                <a:uLnTx/>
                <a:uFillTx/>
                <a:latin typeface="Calibri" panose="020F0502020204030204"/>
                <a:ea typeface="+mn-ea"/>
                <a:cs typeface="+mn-cs"/>
              </a:rPr>
              <a:t>Zayed</a:t>
            </a: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 9E)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ICU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3 beds</a:t>
            </a:r>
          </a:p>
        </p:txBody>
      </p:sp>
      <p:sp>
        <p:nvSpPr>
          <p:cNvPr id="6" name="TextBox 5">
            <a:extLst>
              <a:ext uri="{FF2B5EF4-FFF2-40B4-BE49-F238E27FC236}">
                <a16:creationId xmlns:a16="http://schemas.microsoft.com/office/drawing/2014/main" id="{85F20852-AD09-4B0B-BD25-9E1F73B51C5E}"/>
              </a:ext>
            </a:extLst>
          </p:cNvPr>
          <p:cNvSpPr txBox="1"/>
          <p:nvPr/>
        </p:nvSpPr>
        <p:spPr>
          <a:xfrm>
            <a:off x="7641080" y="3634765"/>
            <a:ext cx="322488" cy="198516"/>
          </a:xfrm>
          <a:prstGeom prst="rect">
            <a:avLst/>
          </a:prstGeom>
          <a:solidFill>
            <a:schemeClr val="bg1"/>
          </a:solidFill>
          <a:ln>
            <a:solidFill>
              <a:srgbClr val="1E376D"/>
            </a:solidFill>
          </a:ln>
        </p:spPr>
        <p:txBody>
          <a:bodyPr wrap="square" lIns="18288" tIns="18288" rIns="18288" bIns="18288"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E376D"/>
                </a:solidFill>
                <a:effectLst/>
                <a:uLnTx/>
                <a:uFillTx/>
                <a:latin typeface="Calibri" panose="020F0502020204030204"/>
                <a:ea typeface="+mn-ea"/>
                <a:cs typeface="+mn-cs"/>
              </a:rPr>
              <a:t>OR</a:t>
            </a:r>
          </a:p>
        </p:txBody>
      </p:sp>
    </p:spTree>
    <p:extLst>
      <p:ext uri="{BB962C8B-B14F-4D97-AF65-F5344CB8AC3E}">
        <p14:creationId xmlns:p14="http://schemas.microsoft.com/office/powerpoint/2010/main" val="289047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9021" y="5414954"/>
            <a:ext cx="1792786" cy="1091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p:txBody>
          <a:bodyPr>
            <a:noAutofit/>
          </a:bodyPr>
          <a:lstStyle/>
          <a:p>
            <a:r>
              <a:rPr lang="en-US" sz="2800" dirty="0"/>
              <a:t>Johns Hopkins OB &amp; Children’s Center Surge Plan - Revised 8/23  11 AM</a:t>
            </a:r>
          </a:p>
        </p:txBody>
      </p:sp>
      <p:sp>
        <p:nvSpPr>
          <p:cNvPr id="9" name="Rectangle 8"/>
          <p:cNvSpPr/>
          <p:nvPr/>
        </p:nvSpPr>
        <p:spPr>
          <a:xfrm>
            <a:off x="640697" y="5792346"/>
            <a:ext cx="3963941" cy="7750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A2B6F"/>
                </a:solidFill>
                <a:effectLst/>
                <a:uLnTx/>
                <a:uFillTx/>
                <a:latin typeface="Calibri" panose="020F0502020204030204"/>
                <a:ea typeface="+mn-ea"/>
                <a:cs typeface="+mn-cs"/>
              </a:rPr>
              <a:t>Goals: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dirty="0">
                <a:ln>
                  <a:noFill/>
                </a:ln>
                <a:solidFill>
                  <a:srgbClr val="0A2B6F"/>
                </a:solidFill>
                <a:effectLst/>
                <a:uLnTx/>
                <a:uFillTx/>
                <a:latin typeface="Calibri" panose="020F0502020204030204"/>
                <a:ea typeface="+mn-ea"/>
                <a:cs typeface="+mn-cs"/>
              </a:rPr>
              <a:t>Assure capacity for COVID patients who are admitted via JHH EDs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dirty="0">
                <a:ln>
                  <a:noFill/>
                </a:ln>
                <a:solidFill>
                  <a:srgbClr val="0A2B6F"/>
                </a:solidFill>
                <a:effectLst/>
                <a:uLnTx/>
                <a:uFillTx/>
                <a:latin typeface="Calibri" panose="020F0502020204030204"/>
                <a:ea typeface="+mn-ea"/>
                <a:cs typeface="+mn-cs"/>
              </a:rPr>
              <a:t>Keep ORs running as long as possible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dirty="0">
                <a:ln>
                  <a:noFill/>
                </a:ln>
                <a:solidFill>
                  <a:srgbClr val="0A2B6F"/>
                </a:solidFill>
                <a:effectLst/>
                <a:uLnTx/>
                <a:uFillTx/>
                <a:latin typeface="Calibri" panose="020F0502020204030204"/>
                <a:ea typeface="+mn-ea"/>
                <a:cs typeface="+mn-cs"/>
              </a:rPr>
              <a:t>Move COVID-19/PUI patients to be admitted out of the ED ASAP</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dirty="0">
                <a:ln>
                  <a:noFill/>
                </a:ln>
                <a:solidFill>
                  <a:srgbClr val="0A2B6F"/>
                </a:solidFill>
                <a:effectLst/>
                <a:uLnTx/>
                <a:uFillTx/>
                <a:latin typeface="Calibri" panose="020F0502020204030204"/>
                <a:ea typeface="+mn-ea"/>
                <a:cs typeface="+mn-cs"/>
              </a:rPr>
              <a:t>Utilize the COVID-19 Alternate Care Sites to fullest extent</a:t>
            </a:r>
          </a:p>
        </p:txBody>
      </p:sp>
      <p:sp>
        <p:nvSpPr>
          <p:cNvPr id="10" name="Rectangle 9"/>
          <p:cNvSpPr/>
          <p:nvPr/>
        </p:nvSpPr>
        <p:spPr>
          <a:xfrm>
            <a:off x="4695428" y="5792346"/>
            <a:ext cx="4637778" cy="7750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A2B6F"/>
                </a:solidFill>
                <a:effectLst/>
                <a:uLnTx/>
                <a:uFillTx/>
                <a:latin typeface="Calibri" panose="020F0502020204030204"/>
                <a:ea typeface="+mn-ea"/>
                <a:cs typeface="+mn-cs"/>
              </a:rPr>
              <a:t>Legend: </a:t>
            </a:r>
          </a:p>
        </p:txBody>
      </p:sp>
      <p:sp>
        <p:nvSpPr>
          <p:cNvPr id="16" name="Rectangle 15"/>
          <p:cNvSpPr/>
          <p:nvPr/>
        </p:nvSpPr>
        <p:spPr>
          <a:xfrm>
            <a:off x="4763360" y="6050215"/>
            <a:ext cx="1284021" cy="47406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0A2B6F"/>
                </a:solidFill>
                <a:effectLst/>
                <a:uLnTx/>
                <a:uFillTx/>
                <a:latin typeface="Calibri" panose="020F0502020204030204"/>
                <a:ea typeface="+mn-ea"/>
                <a:cs typeface="+mn-cs"/>
              </a:rPr>
              <a:t>NON-COVID UNIT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2B6F"/>
                </a:solidFill>
                <a:effectLst/>
                <a:uLnTx/>
                <a:uFillTx/>
                <a:latin typeface="Calibri" panose="020F0502020204030204"/>
                <a:ea typeface="+mn-ea"/>
                <a:cs typeface="+mn-cs"/>
              </a:rPr>
              <a:t>Acuity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2B6F"/>
                </a:solidFill>
                <a:effectLst/>
                <a:uLnTx/>
                <a:uFillTx/>
                <a:latin typeface="Calibri" panose="020F0502020204030204"/>
                <a:ea typeface="+mn-ea"/>
                <a:cs typeface="+mn-cs"/>
              </a:rPr>
              <a:t>Number of Beds</a:t>
            </a:r>
          </a:p>
        </p:txBody>
      </p:sp>
      <p:sp>
        <p:nvSpPr>
          <p:cNvPr id="17" name="Rectangle 16"/>
          <p:cNvSpPr/>
          <p:nvPr/>
        </p:nvSpPr>
        <p:spPr>
          <a:xfrm>
            <a:off x="7624904" y="6050215"/>
            <a:ext cx="1626422" cy="474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E376D"/>
                </a:solidFill>
                <a:effectLst/>
                <a:uLnTx/>
                <a:uFillTx/>
                <a:latin typeface="Calibri" panose="020F0502020204030204"/>
                <a:ea typeface="+mn-ea"/>
                <a:cs typeface="+mn-cs"/>
              </a:rPr>
              <a:t>PARTIAL COVID UNIT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E376D"/>
                </a:solidFill>
                <a:effectLst/>
                <a:uLnTx/>
                <a:uFillTx/>
                <a:latin typeface="Calibri" panose="020F0502020204030204"/>
                <a:ea typeface="+mn-ea"/>
                <a:cs typeface="+mn-cs"/>
              </a:rPr>
              <a:t>Acuity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E376D"/>
                </a:solidFill>
                <a:effectLst/>
                <a:uLnTx/>
                <a:uFillTx/>
                <a:latin typeface="Calibri" panose="020F0502020204030204"/>
                <a:ea typeface="+mn-ea"/>
                <a:cs typeface="+mn-cs"/>
              </a:rPr>
              <a:t>Number of Beds</a:t>
            </a:r>
          </a:p>
        </p:txBody>
      </p:sp>
      <p:sp>
        <p:nvSpPr>
          <p:cNvPr id="39" name="Rectangle 38"/>
          <p:cNvSpPr/>
          <p:nvPr/>
        </p:nvSpPr>
        <p:spPr>
          <a:xfrm>
            <a:off x="7359318" y="1395480"/>
            <a:ext cx="2061556" cy="423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127">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PHASE 1 – C (TBD)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127">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X COVID BEDS</a:t>
            </a:r>
          </a:p>
        </p:txBody>
      </p:sp>
      <p:sp>
        <p:nvSpPr>
          <p:cNvPr id="47" name="Rectangle 46"/>
          <p:cNvSpPr/>
          <p:nvPr/>
        </p:nvSpPr>
        <p:spPr>
          <a:xfrm>
            <a:off x="7359318" y="1395480"/>
            <a:ext cx="2061556" cy="4236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127">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TextBox 2"/>
          <p:cNvSpPr txBox="1"/>
          <p:nvPr/>
        </p:nvSpPr>
        <p:spPr>
          <a:xfrm>
            <a:off x="7262648" y="5770117"/>
            <a:ext cx="3402270" cy="302327"/>
          </a:xfrm>
          <a:prstGeom prst="rect">
            <a:avLst/>
          </a:prstGeom>
          <a:noFill/>
        </p:spPr>
        <p:txBody>
          <a:bodyPr wrap="square" rtlCol="0">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A2B6F"/>
                </a:solidFill>
                <a:effectLst/>
                <a:uLnTx/>
                <a:uFillTx/>
                <a:latin typeface="Calibri" panose="020F0502020204030204"/>
                <a:ea typeface="+mn-ea"/>
                <a:cs typeface="+mn-cs"/>
              </a:rPr>
              <a:t>† If/when needed AND if census drops to allow</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A2B6F"/>
                </a:solidFill>
                <a:effectLst/>
                <a:uLnTx/>
                <a:uFillTx/>
                <a:latin typeface="Calibri" panose="020F0502020204030204"/>
                <a:ea typeface="+mn-ea"/>
                <a:cs typeface="+mn-cs"/>
              </a:rPr>
              <a:t>* Can split half at a time</a:t>
            </a:r>
          </a:p>
        </p:txBody>
      </p:sp>
      <p:sp>
        <p:nvSpPr>
          <p:cNvPr id="4" name="Rectangle 3"/>
          <p:cNvSpPr/>
          <p:nvPr/>
        </p:nvSpPr>
        <p:spPr>
          <a:xfrm>
            <a:off x="9517778" y="5956347"/>
            <a:ext cx="2028301" cy="4896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DRAFT</a:t>
            </a:r>
          </a:p>
        </p:txBody>
      </p:sp>
      <p:sp>
        <p:nvSpPr>
          <p:cNvPr id="70" name="Rectangle 69"/>
          <p:cNvSpPr/>
          <p:nvPr/>
        </p:nvSpPr>
        <p:spPr>
          <a:xfrm>
            <a:off x="5186792" y="1394031"/>
            <a:ext cx="2061556" cy="423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127">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PHASE 1 – B (TBD)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127">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X COVID BEDS</a:t>
            </a:r>
            <a:endParaRPr kumimoji="0" lang="en-US" sz="1400" b="0" i="0" u="none" strike="noStrike" kern="1200" cap="none" spc="0" normalizeH="0" baseline="0" noProof="0" dirty="0">
              <a:ln w="127">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0" name="Rectangle 79"/>
          <p:cNvSpPr/>
          <p:nvPr/>
        </p:nvSpPr>
        <p:spPr>
          <a:xfrm>
            <a:off x="2934188" y="1400035"/>
            <a:ext cx="2061556" cy="423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127">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PHASE 1 – A (8/17)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127">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X COVID BEDS</a:t>
            </a:r>
          </a:p>
        </p:txBody>
      </p:sp>
      <p:sp>
        <p:nvSpPr>
          <p:cNvPr id="106" name="Rectangle 105"/>
          <p:cNvSpPr/>
          <p:nvPr/>
        </p:nvSpPr>
        <p:spPr>
          <a:xfrm>
            <a:off x="5194957" y="1390454"/>
            <a:ext cx="2061556" cy="4236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127">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8" name="Rectangle 117"/>
          <p:cNvSpPr/>
          <p:nvPr/>
        </p:nvSpPr>
        <p:spPr>
          <a:xfrm>
            <a:off x="2936367" y="1400035"/>
            <a:ext cx="2061556" cy="4236357"/>
          </a:xfrm>
          <a:prstGeom prst="rect">
            <a:avLst/>
          </a:prstGeom>
          <a:noFill/>
          <a:ln w="571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127">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7" name="Rectangle 126"/>
          <p:cNvSpPr/>
          <p:nvPr/>
        </p:nvSpPr>
        <p:spPr>
          <a:xfrm>
            <a:off x="6102168" y="6050215"/>
            <a:ext cx="1467948" cy="47406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E376D"/>
                </a:solidFill>
                <a:effectLst/>
                <a:uLnTx/>
                <a:uFillTx/>
                <a:latin typeface="Calibri" panose="020F0502020204030204"/>
                <a:ea typeface="+mn-ea"/>
                <a:cs typeface="+mn-cs"/>
              </a:rPr>
              <a:t>NEG PRESSURE COVID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E376D"/>
                </a:solidFill>
                <a:effectLst/>
                <a:uLnTx/>
                <a:uFillTx/>
                <a:latin typeface="Calibri" panose="020F0502020204030204"/>
                <a:ea typeface="+mn-ea"/>
                <a:cs typeface="+mn-cs"/>
              </a:rPr>
              <a:t>Acuity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E376D"/>
                </a:solidFill>
                <a:effectLst/>
                <a:uLnTx/>
                <a:uFillTx/>
                <a:latin typeface="Calibri" panose="020F0502020204030204"/>
                <a:ea typeface="+mn-ea"/>
                <a:cs typeface="+mn-cs"/>
              </a:rPr>
              <a:t>Number of Beds</a:t>
            </a:r>
          </a:p>
        </p:txBody>
      </p:sp>
      <p:sp>
        <p:nvSpPr>
          <p:cNvPr id="52" name="Rectangle 51">
            <a:extLst>
              <a:ext uri="{FF2B5EF4-FFF2-40B4-BE49-F238E27FC236}">
                <a16:creationId xmlns:a16="http://schemas.microsoft.com/office/drawing/2014/main" id="{ACC93D37-4D82-4DCC-A6B6-4245CE229D39}"/>
              </a:ext>
            </a:extLst>
          </p:cNvPr>
          <p:cNvSpPr/>
          <p:nvPr/>
        </p:nvSpPr>
        <p:spPr>
          <a:xfrm>
            <a:off x="3132235" y="1925218"/>
            <a:ext cx="1614552" cy="4047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Zayed 8W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OB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2 Beds</a:t>
            </a:r>
          </a:p>
        </p:txBody>
      </p:sp>
      <p:sp>
        <p:nvSpPr>
          <p:cNvPr id="53" name="Rectangle 52">
            <a:extLst>
              <a:ext uri="{FF2B5EF4-FFF2-40B4-BE49-F238E27FC236}">
                <a16:creationId xmlns:a16="http://schemas.microsoft.com/office/drawing/2014/main" id="{D13C9411-D900-470E-9549-12EDB42FB570}"/>
              </a:ext>
            </a:extLst>
          </p:cNvPr>
          <p:cNvSpPr/>
          <p:nvPr/>
        </p:nvSpPr>
        <p:spPr>
          <a:xfrm>
            <a:off x="3127772" y="2385465"/>
            <a:ext cx="1614552" cy="4047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Zayed 8E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L&amp;D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4 Beds</a:t>
            </a:r>
          </a:p>
        </p:txBody>
      </p:sp>
      <p:sp>
        <p:nvSpPr>
          <p:cNvPr id="54" name="Rectangle 53">
            <a:extLst>
              <a:ext uri="{FF2B5EF4-FFF2-40B4-BE49-F238E27FC236}">
                <a16:creationId xmlns:a16="http://schemas.microsoft.com/office/drawing/2014/main" id="{37529C96-4EC5-4002-A696-E80F45B29F5B}"/>
              </a:ext>
            </a:extLst>
          </p:cNvPr>
          <p:cNvSpPr/>
          <p:nvPr/>
        </p:nvSpPr>
        <p:spPr>
          <a:xfrm>
            <a:off x="3127772" y="2841795"/>
            <a:ext cx="1614552" cy="4047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JHCC Beds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Pediatric ICU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X Beds</a:t>
            </a:r>
          </a:p>
        </p:txBody>
      </p:sp>
      <p:sp>
        <p:nvSpPr>
          <p:cNvPr id="56" name="Rectangle 55">
            <a:extLst>
              <a:ext uri="{FF2B5EF4-FFF2-40B4-BE49-F238E27FC236}">
                <a16:creationId xmlns:a16="http://schemas.microsoft.com/office/drawing/2014/main" id="{577094F6-6CDD-4735-90AA-2705BA369F7F}"/>
              </a:ext>
            </a:extLst>
          </p:cNvPr>
          <p:cNvSpPr/>
          <p:nvPr/>
        </p:nvSpPr>
        <p:spPr>
          <a:xfrm>
            <a:off x="3125063" y="3298125"/>
            <a:ext cx="1614552" cy="4047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JHCC Beds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Pediatric Acute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X Beds</a:t>
            </a:r>
          </a:p>
        </p:txBody>
      </p:sp>
      <p:sp>
        <p:nvSpPr>
          <p:cNvPr id="58" name="Rectangle 57">
            <a:extLst>
              <a:ext uri="{FF2B5EF4-FFF2-40B4-BE49-F238E27FC236}">
                <a16:creationId xmlns:a16="http://schemas.microsoft.com/office/drawing/2014/main" id="{2FB9223E-8B02-4BCD-877C-9CB381648276}"/>
              </a:ext>
            </a:extLst>
          </p:cNvPr>
          <p:cNvSpPr/>
          <p:nvPr/>
        </p:nvSpPr>
        <p:spPr>
          <a:xfrm>
            <a:off x="5386782" y="2385465"/>
            <a:ext cx="1614552" cy="4047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Zayed 8E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L&amp;D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4 Beds</a:t>
            </a:r>
          </a:p>
        </p:txBody>
      </p:sp>
      <p:sp>
        <p:nvSpPr>
          <p:cNvPr id="59" name="Rectangle 58">
            <a:extLst>
              <a:ext uri="{FF2B5EF4-FFF2-40B4-BE49-F238E27FC236}">
                <a16:creationId xmlns:a16="http://schemas.microsoft.com/office/drawing/2014/main" id="{9DB7E429-A8AB-43A2-BE16-3E6797204F40}"/>
              </a:ext>
            </a:extLst>
          </p:cNvPr>
          <p:cNvSpPr/>
          <p:nvPr/>
        </p:nvSpPr>
        <p:spPr>
          <a:xfrm>
            <a:off x="5386782" y="2841795"/>
            <a:ext cx="1614552" cy="4047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JHCC Beds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Pediatric ICU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X Beds</a:t>
            </a:r>
          </a:p>
        </p:txBody>
      </p:sp>
      <p:sp>
        <p:nvSpPr>
          <p:cNvPr id="60" name="Rectangle 59">
            <a:extLst>
              <a:ext uri="{FF2B5EF4-FFF2-40B4-BE49-F238E27FC236}">
                <a16:creationId xmlns:a16="http://schemas.microsoft.com/office/drawing/2014/main" id="{F54F7FEF-42C2-45D7-89DC-26758C283C9D}"/>
              </a:ext>
            </a:extLst>
          </p:cNvPr>
          <p:cNvSpPr/>
          <p:nvPr/>
        </p:nvSpPr>
        <p:spPr>
          <a:xfrm>
            <a:off x="5384073" y="3298125"/>
            <a:ext cx="1614552" cy="4047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JHCC Beds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Pediatric Acute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X Beds</a:t>
            </a:r>
          </a:p>
        </p:txBody>
      </p:sp>
      <p:sp>
        <p:nvSpPr>
          <p:cNvPr id="61" name="Rectangle 60">
            <a:extLst>
              <a:ext uri="{FF2B5EF4-FFF2-40B4-BE49-F238E27FC236}">
                <a16:creationId xmlns:a16="http://schemas.microsoft.com/office/drawing/2014/main" id="{312B6430-F472-4C24-8324-D16105F435D2}"/>
              </a:ext>
            </a:extLst>
          </p:cNvPr>
          <p:cNvSpPr/>
          <p:nvPr/>
        </p:nvSpPr>
        <p:spPr>
          <a:xfrm>
            <a:off x="5386479" y="1919339"/>
            <a:ext cx="1614552" cy="40475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a:noFill/>
                </a:ln>
                <a:solidFill>
                  <a:srgbClr val="1E376D"/>
                </a:solidFill>
                <a:effectLst/>
                <a:uLnTx/>
                <a:uFillTx/>
                <a:latin typeface="Calibri" panose="020F0502020204030204"/>
                <a:ea typeface="+mn-ea"/>
                <a:cs typeface="+mn-cs"/>
              </a:rPr>
              <a:t>Zayed 8W (if volume allows)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E376D"/>
                </a:solidFill>
                <a:effectLst/>
                <a:uLnTx/>
                <a:uFillTx/>
                <a:latin typeface="Calibri" panose="020F0502020204030204"/>
                <a:ea typeface="+mn-ea"/>
                <a:cs typeface="+mn-cs"/>
              </a:rPr>
              <a:t>OB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E376D"/>
                </a:solidFill>
                <a:effectLst/>
                <a:uLnTx/>
                <a:uFillTx/>
                <a:latin typeface="Calibri" panose="020F0502020204030204"/>
                <a:ea typeface="+mn-ea"/>
                <a:cs typeface="+mn-cs"/>
              </a:rPr>
              <a:t>4 Beds</a:t>
            </a:r>
          </a:p>
        </p:txBody>
      </p:sp>
      <p:sp>
        <p:nvSpPr>
          <p:cNvPr id="62" name="Rectangle 61">
            <a:extLst>
              <a:ext uri="{FF2B5EF4-FFF2-40B4-BE49-F238E27FC236}">
                <a16:creationId xmlns:a16="http://schemas.microsoft.com/office/drawing/2014/main" id="{7E52C0EC-C722-4B37-BC03-42D25F84B322}"/>
              </a:ext>
            </a:extLst>
          </p:cNvPr>
          <p:cNvSpPr/>
          <p:nvPr/>
        </p:nvSpPr>
        <p:spPr>
          <a:xfrm>
            <a:off x="7602874" y="2385465"/>
            <a:ext cx="1614552" cy="40475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w="127">
                  <a:noFill/>
                </a:ln>
                <a:solidFill>
                  <a:srgbClr val="1E376D"/>
                </a:solidFill>
                <a:effectLst/>
                <a:uLnTx/>
                <a:uFillTx/>
                <a:latin typeface="Calibri" panose="020F0502020204030204"/>
                <a:ea typeface="+mn-ea"/>
                <a:cs typeface="+mn-cs"/>
              </a:rPr>
              <a:t>Zayed 8E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L&amp;D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w="127">
                  <a:noFill/>
                </a:ln>
                <a:solidFill>
                  <a:srgbClr val="1E376D"/>
                </a:solidFill>
                <a:effectLst/>
                <a:uLnTx/>
                <a:uFillTx/>
                <a:latin typeface="Calibri" panose="020F0502020204030204"/>
                <a:ea typeface="+mn-ea"/>
                <a:cs typeface="+mn-cs"/>
              </a:rPr>
              <a:t>4 Beds</a:t>
            </a:r>
          </a:p>
        </p:txBody>
      </p:sp>
      <p:sp>
        <p:nvSpPr>
          <p:cNvPr id="63" name="Rectangle 62">
            <a:extLst>
              <a:ext uri="{FF2B5EF4-FFF2-40B4-BE49-F238E27FC236}">
                <a16:creationId xmlns:a16="http://schemas.microsoft.com/office/drawing/2014/main" id="{356AB464-ABD0-4202-A822-BE4DF8B69D55}"/>
              </a:ext>
            </a:extLst>
          </p:cNvPr>
          <p:cNvSpPr/>
          <p:nvPr/>
        </p:nvSpPr>
        <p:spPr>
          <a:xfrm>
            <a:off x="7602874" y="2841795"/>
            <a:ext cx="1614552" cy="40475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a:noFill/>
                </a:ln>
                <a:solidFill>
                  <a:srgbClr val="1E376D"/>
                </a:solidFill>
                <a:effectLst/>
                <a:uLnTx/>
                <a:uFillTx/>
                <a:latin typeface="Calibri" panose="020F0502020204030204"/>
                <a:ea typeface="+mn-ea"/>
                <a:cs typeface="+mn-cs"/>
              </a:rPr>
              <a:t>JHCC Beds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E376D"/>
                </a:solidFill>
                <a:effectLst/>
                <a:uLnTx/>
                <a:uFillTx/>
                <a:latin typeface="Calibri" panose="020F0502020204030204"/>
                <a:ea typeface="+mn-ea"/>
                <a:cs typeface="+mn-cs"/>
              </a:rPr>
              <a:t>Pediatric ICU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E376D"/>
                </a:solidFill>
                <a:effectLst/>
                <a:uLnTx/>
                <a:uFillTx/>
                <a:latin typeface="Calibri" panose="020F0502020204030204"/>
                <a:ea typeface="+mn-ea"/>
                <a:cs typeface="+mn-cs"/>
              </a:rPr>
              <a:t>X Beds</a:t>
            </a:r>
          </a:p>
        </p:txBody>
      </p:sp>
      <p:sp>
        <p:nvSpPr>
          <p:cNvPr id="64" name="Rectangle 63">
            <a:extLst>
              <a:ext uri="{FF2B5EF4-FFF2-40B4-BE49-F238E27FC236}">
                <a16:creationId xmlns:a16="http://schemas.microsoft.com/office/drawing/2014/main" id="{00B78052-23A3-4E20-9E90-49E9FABF54BA}"/>
              </a:ext>
            </a:extLst>
          </p:cNvPr>
          <p:cNvSpPr/>
          <p:nvPr/>
        </p:nvSpPr>
        <p:spPr>
          <a:xfrm>
            <a:off x="7600165" y="3298125"/>
            <a:ext cx="1614552" cy="40475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a:noFill/>
                </a:ln>
                <a:solidFill>
                  <a:srgbClr val="1E376D"/>
                </a:solidFill>
                <a:effectLst/>
                <a:uLnTx/>
                <a:uFillTx/>
                <a:latin typeface="Calibri" panose="020F0502020204030204"/>
                <a:ea typeface="+mn-ea"/>
                <a:cs typeface="+mn-cs"/>
              </a:rPr>
              <a:t>JHCC Beds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E376D"/>
                </a:solidFill>
                <a:effectLst/>
                <a:uLnTx/>
                <a:uFillTx/>
                <a:latin typeface="Calibri" panose="020F0502020204030204"/>
                <a:ea typeface="+mn-ea"/>
                <a:cs typeface="+mn-cs"/>
              </a:rPr>
              <a:t>Pediatric Acute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E376D"/>
                </a:solidFill>
                <a:effectLst/>
                <a:uLnTx/>
                <a:uFillTx/>
                <a:latin typeface="Calibri" panose="020F0502020204030204"/>
                <a:ea typeface="+mn-ea"/>
                <a:cs typeface="+mn-cs"/>
              </a:rPr>
              <a:t>X Beds</a:t>
            </a:r>
          </a:p>
        </p:txBody>
      </p:sp>
      <p:sp>
        <p:nvSpPr>
          <p:cNvPr id="65" name="Rectangle 64">
            <a:extLst>
              <a:ext uri="{FF2B5EF4-FFF2-40B4-BE49-F238E27FC236}">
                <a16:creationId xmlns:a16="http://schemas.microsoft.com/office/drawing/2014/main" id="{F1696FCE-B174-4F7A-81D0-FD43DA2E7E47}"/>
              </a:ext>
            </a:extLst>
          </p:cNvPr>
          <p:cNvSpPr/>
          <p:nvPr/>
        </p:nvSpPr>
        <p:spPr>
          <a:xfrm>
            <a:off x="7602571" y="1919339"/>
            <a:ext cx="1614552" cy="40475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a:noFill/>
                </a:ln>
                <a:solidFill>
                  <a:srgbClr val="1E376D"/>
                </a:solidFill>
                <a:effectLst/>
                <a:uLnTx/>
                <a:uFillTx/>
                <a:latin typeface="Calibri" panose="020F0502020204030204"/>
                <a:ea typeface="+mn-ea"/>
                <a:cs typeface="+mn-cs"/>
              </a:rPr>
              <a:t>Zayed 8W (if volume allows)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E376D"/>
                </a:solidFill>
                <a:effectLst/>
                <a:uLnTx/>
                <a:uFillTx/>
                <a:latin typeface="Calibri" panose="020F0502020204030204"/>
                <a:ea typeface="+mn-ea"/>
                <a:cs typeface="+mn-cs"/>
              </a:rPr>
              <a:t>OB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E376D"/>
                </a:solidFill>
                <a:effectLst/>
                <a:uLnTx/>
                <a:uFillTx/>
                <a:latin typeface="Calibri" panose="020F0502020204030204"/>
                <a:ea typeface="+mn-ea"/>
                <a:cs typeface="+mn-cs"/>
              </a:rPr>
              <a:t>4 Beds</a:t>
            </a:r>
          </a:p>
        </p:txBody>
      </p:sp>
    </p:spTree>
    <p:extLst>
      <p:ext uri="{BB962C8B-B14F-4D97-AF65-F5344CB8AC3E}">
        <p14:creationId xmlns:p14="http://schemas.microsoft.com/office/powerpoint/2010/main" val="29993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98B8170-5164-41B8-8C38-B4B3ABCC9FA2}"/>
              </a:ext>
            </a:extLst>
          </p:cNvPr>
          <p:cNvGraphicFramePr>
            <a:graphicFrameLocks noGrp="1"/>
          </p:cNvGraphicFramePr>
          <p:nvPr>
            <p:extLst>
              <p:ext uri="{D42A27DB-BD31-4B8C-83A1-F6EECF244321}">
                <p14:modId xmlns:p14="http://schemas.microsoft.com/office/powerpoint/2010/main" val="4120598368"/>
              </p:ext>
            </p:extLst>
          </p:nvPr>
        </p:nvGraphicFramePr>
        <p:xfrm>
          <a:off x="4555958" y="-36091"/>
          <a:ext cx="7106655" cy="6887272"/>
        </p:xfrm>
        <a:graphic>
          <a:graphicData uri="http://schemas.openxmlformats.org/drawingml/2006/table">
            <a:tbl>
              <a:tblPr>
                <a:tableStyleId>{5C22544A-7EE6-4342-B048-85BDC9FD1C3A}</a:tableStyleId>
              </a:tblPr>
              <a:tblGrid>
                <a:gridCol w="3055355">
                  <a:extLst>
                    <a:ext uri="{9D8B030D-6E8A-4147-A177-3AD203B41FA5}">
                      <a16:colId xmlns:a16="http://schemas.microsoft.com/office/drawing/2014/main" val="3580164123"/>
                    </a:ext>
                  </a:extLst>
                </a:gridCol>
                <a:gridCol w="1198509">
                  <a:extLst>
                    <a:ext uri="{9D8B030D-6E8A-4147-A177-3AD203B41FA5}">
                      <a16:colId xmlns:a16="http://schemas.microsoft.com/office/drawing/2014/main" val="465709025"/>
                    </a:ext>
                  </a:extLst>
                </a:gridCol>
                <a:gridCol w="1569879">
                  <a:extLst>
                    <a:ext uri="{9D8B030D-6E8A-4147-A177-3AD203B41FA5}">
                      <a16:colId xmlns:a16="http://schemas.microsoft.com/office/drawing/2014/main" val="3722832571"/>
                    </a:ext>
                  </a:extLst>
                </a:gridCol>
                <a:gridCol w="1282912">
                  <a:extLst>
                    <a:ext uri="{9D8B030D-6E8A-4147-A177-3AD203B41FA5}">
                      <a16:colId xmlns:a16="http://schemas.microsoft.com/office/drawing/2014/main" val="1144737062"/>
                    </a:ext>
                  </a:extLst>
                </a:gridCol>
              </a:tblGrid>
              <a:tr h="479472">
                <a:tc>
                  <a:txBody>
                    <a:bodyPr/>
                    <a:lstStyle/>
                    <a:p>
                      <a:pPr algn="l" fontAlgn="b"/>
                      <a:r>
                        <a:rPr lang="en-US" sz="2000" b="1" u="none" strike="noStrike" dirty="0">
                          <a:effectLst/>
                        </a:rPr>
                        <a:t>Residency</a:t>
                      </a:r>
                      <a:endParaRPr lang="en-US" sz="2000" b="1"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l" fontAlgn="b"/>
                      <a:r>
                        <a:rPr lang="en-US" sz="2000" b="1" u="none" strike="noStrike" dirty="0">
                          <a:effectLst/>
                        </a:rPr>
                        <a:t># Positive</a:t>
                      </a:r>
                      <a:endParaRPr lang="en-US" sz="2000" b="1"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l" fontAlgn="b"/>
                      <a:r>
                        <a:rPr lang="en-US" sz="2000" b="1" u="none" strike="noStrike" dirty="0">
                          <a:effectLst/>
                        </a:rPr>
                        <a:t># Trainees</a:t>
                      </a:r>
                      <a:endParaRPr lang="en-US" sz="2000" b="1"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l" fontAlgn="b"/>
                      <a:r>
                        <a:rPr lang="en-US" sz="2000" b="1" u="none" strike="noStrike" dirty="0">
                          <a:effectLst/>
                        </a:rPr>
                        <a:t>% Positive</a:t>
                      </a:r>
                      <a:endParaRPr lang="en-US" sz="2000" b="1" i="0" u="none" strike="noStrike" dirty="0">
                        <a:solidFill>
                          <a:srgbClr val="000000"/>
                        </a:solidFill>
                        <a:effectLst/>
                        <a:latin typeface="Times New Roman" panose="02020603050405020304" pitchFamily="18" charset="0"/>
                      </a:endParaRPr>
                    </a:p>
                  </a:txBody>
                  <a:tcPr marL="6446" marR="6446" marT="6446" marB="0" anchor="b"/>
                </a:tc>
                <a:extLst>
                  <a:ext uri="{0D108BD9-81ED-4DB2-BD59-A6C34878D82A}">
                    <a16:rowId xmlns:a16="http://schemas.microsoft.com/office/drawing/2014/main" val="1038126594"/>
                  </a:ext>
                </a:extLst>
              </a:tr>
              <a:tr h="303548">
                <a:tc>
                  <a:txBody>
                    <a:bodyPr/>
                    <a:lstStyle/>
                    <a:p>
                      <a:pPr algn="l" fontAlgn="b"/>
                      <a:r>
                        <a:rPr lang="en-US" sz="2000" b="0" u="none" strike="noStrike" dirty="0">
                          <a:effectLst/>
                        </a:rPr>
                        <a:t>Emergency Medicine</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7</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48</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14.6%</a:t>
                      </a:r>
                      <a:endParaRPr lang="en-US" sz="2000" b="0" i="0" u="none" strike="noStrike" dirty="0">
                        <a:solidFill>
                          <a:srgbClr val="000000"/>
                        </a:solidFill>
                        <a:effectLst/>
                        <a:latin typeface="Times New Roman" panose="02020603050405020304" pitchFamily="18" charset="0"/>
                      </a:endParaRPr>
                    </a:p>
                  </a:txBody>
                  <a:tcPr marL="6446" marR="6446" marT="6446" marB="0" anchor="b"/>
                </a:tc>
                <a:extLst>
                  <a:ext uri="{0D108BD9-81ED-4DB2-BD59-A6C34878D82A}">
                    <a16:rowId xmlns:a16="http://schemas.microsoft.com/office/drawing/2014/main" val="2551976640"/>
                  </a:ext>
                </a:extLst>
              </a:tr>
              <a:tr h="303548">
                <a:tc>
                  <a:txBody>
                    <a:bodyPr/>
                    <a:lstStyle/>
                    <a:p>
                      <a:pPr algn="l" fontAlgn="b"/>
                      <a:r>
                        <a:rPr lang="en-US" sz="2000" b="0" u="none" strike="noStrike">
                          <a:effectLst/>
                        </a:rPr>
                        <a:t>Anesthesiology</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6</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85</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7.1%</a:t>
                      </a:r>
                      <a:endParaRPr lang="en-US" sz="2000" b="0" i="0" u="none" strike="noStrike" dirty="0">
                        <a:solidFill>
                          <a:srgbClr val="000000"/>
                        </a:solidFill>
                        <a:effectLst/>
                        <a:latin typeface="Times New Roman" panose="02020603050405020304" pitchFamily="18" charset="0"/>
                      </a:endParaRPr>
                    </a:p>
                  </a:txBody>
                  <a:tcPr marL="6446" marR="6446" marT="6446" marB="0" anchor="b"/>
                </a:tc>
                <a:extLst>
                  <a:ext uri="{0D108BD9-81ED-4DB2-BD59-A6C34878D82A}">
                    <a16:rowId xmlns:a16="http://schemas.microsoft.com/office/drawing/2014/main" val="2265983322"/>
                  </a:ext>
                </a:extLst>
              </a:tr>
              <a:tr h="303548">
                <a:tc>
                  <a:txBody>
                    <a:bodyPr/>
                    <a:lstStyle/>
                    <a:p>
                      <a:pPr algn="l" fontAlgn="b"/>
                      <a:r>
                        <a:rPr lang="en-US" sz="2000" b="0" u="none" strike="noStrike">
                          <a:effectLst/>
                        </a:rPr>
                        <a:t>Surgery</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a:effectLst/>
                        </a:rPr>
                        <a:t>5</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66</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7.6%</a:t>
                      </a:r>
                      <a:endParaRPr lang="en-US" sz="2000" b="0" i="0" u="none" strike="noStrike" dirty="0">
                        <a:solidFill>
                          <a:srgbClr val="000000"/>
                        </a:solidFill>
                        <a:effectLst/>
                        <a:latin typeface="Times New Roman" panose="02020603050405020304" pitchFamily="18" charset="0"/>
                      </a:endParaRPr>
                    </a:p>
                  </a:txBody>
                  <a:tcPr marL="6446" marR="6446" marT="6446" marB="0" anchor="b"/>
                </a:tc>
                <a:extLst>
                  <a:ext uri="{0D108BD9-81ED-4DB2-BD59-A6C34878D82A}">
                    <a16:rowId xmlns:a16="http://schemas.microsoft.com/office/drawing/2014/main" val="890561342"/>
                  </a:ext>
                </a:extLst>
              </a:tr>
              <a:tr h="303548">
                <a:tc>
                  <a:txBody>
                    <a:bodyPr/>
                    <a:lstStyle/>
                    <a:p>
                      <a:pPr algn="l" fontAlgn="b"/>
                      <a:r>
                        <a:rPr lang="en-US" sz="2000" b="0" u="none" strike="noStrike">
                          <a:effectLst/>
                        </a:rPr>
                        <a:t>Internal Med (JHH + BV)</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a:effectLst/>
                        </a:rPr>
                        <a:t>4</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191</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2.1%</a:t>
                      </a:r>
                      <a:endParaRPr lang="en-US" sz="2000" b="0" i="0" u="none" strike="noStrike" dirty="0">
                        <a:solidFill>
                          <a:srgbClr val="000000"/>
                        </a:solidFill>
                        <a:effectLst/>
                        <a:latin typeface="Times New Roman" panose="02020603050405020304" pitchFamily="18" charset="0"/>
                      </a:endParaRPr>
                    </a:p>
                  </a:txBody>
                  <a:tcPr marL="6446" marR="6446" marT="6446" marB="0" anchor="b"/>
                </a:tc>
                <a:extLst>
                  <a:ext uri="{0D108BD9-81ED-4DB2-BD59-A6C34878D82A}">
                    <a16:rowId xmlns:a16="http://schemas.microsoft.com/office/drawing/2014/main" val="1540377525"/>
                  </a:ext>
                </a:extLst>
              </a:tr>
              <a:tr h="303548">
                <a:tc>
                  <a:txBody>
                    <a:bodyPr/>
                    <a:lstStyle/>
                    <a:p>
                      <a:pPr algn="l" fontAlgn="b"/>
                      <a:r>
                        <a:rPr lang="en-US" sz="2000" b="0" u="none" strike="noStrike">
                          <a:effectLst/>
                        </a:rPr>
                        <a:t>Otolaryngology</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a:effectLst/>
                        </a:rPr>
                        <a:t>3</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26</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11.5%</a:t>
                      </a:r>
                      <a:endParaRPr lang="en-US" sz="2000" b="0" i="0" u="none" strike="noStrike" dirty="0">
                        <a:solidFill>
                          <a:srgbClr val="000000"/>
                        </a:solidFill>
                        <a:effectLst/>
                        <a:latin typeface="Times New Roman" panose="02020603050405020304" pitchFamily="18" charset="0"/>
                      </a:endParaRPr>
                    </a:p>
                  </a:txBody>
                  <a:tcPr marL="6446" marR="6446" marT="6446" marB="0" anchor="b"/>
                </a:tc>
                <a:extLst>
                  <a:ext uri="{0D108BD9-81ED-4DB2-BD59-A6C34878D82A}">
                    <a16:rowId xmlns:a16="http://schemas.microsoft.com/office/drawing/2014/main" val="1751276574"/>
                  </a:ext>
                </a:extLst>
              </a:tr>
              <a:tr h="303548">
                <a:tc>
                  <a:txBody>
                    <a:bodyPr/>
                    <a:lstStyle/>
                    <a:p>
                      <a:pPr algn="l" fontAlgn="b"/>
                      <a:r>
                        <a:rPr lang="en-US" sz="2000" b="0" u="none" strike="noStrike">
                          <a:effectLst/>
                        </a:rPr>
                        <a:t>Gynecology &amp; Obstetrics</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a:effectLst/>
                        </a:rPr>
                        <a:t>2</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35</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5.7%</a:t>
                      </a:r>
                      <a:endParaRPr lang="en-US" sz="2000" b="0" i="0" u="none" strike="noStrike" dirty="0">
                        <a:solidFill>
                          <a:srgbClr val="000000"/>
                        </a:solidFill>
                        <a:effectLst/>
                        <a:latin typeface="Times New Roman" panose="02020603050405020304" pitchFamily="18" charset="0"/>
                      </a:endParaRPr>
                    </a:p>
                  </a:txBody>
                  <a:tcPr marL="6446" marR="6446" marT="6446" marB="0" anchor="b"/>
                </a:tc>
                <a:extLst>
                  <a:ext uri="{0D108BD9-81ED-4DB2-BD59-A6C34878D82A}">
                    <a16:rowId xmlns:a16="http://schemas.microsoft.com/office/drawing/2014/main" val="3960816661"/>
                  </a:ext>
                </a:extLst>
              </a:tr>
              <a:tr h="303548">
                <a:tc>
                  <a:txBody>
                    <a:bodyPr/>
                    <a:lstStyle/>
                    <a:p>
                      <a:pPr algn="l" fontAlgn="b"/>
                      <a:r>
                        <a:rPr lang="en-US" sz="2000" b="0" u="none" strike="noStrike">
                          <a:effectLst/>
                        </a:rPr>
                        <a:t>Neurology</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2</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26</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7.7%</a:t>
                      </a:r>
                      <a:endParaRPr lang="en-US" sz="2000" b="0" i="0" u="none" strike="noStrike" dirty="0">
                        <a:solidFill>
                          <a:srgbClr val="000000"/>
                        </a:solidFill>
                        <a:effectLst/>
                        <a:latin typeface="Times New Roman" panose="02020603050405020304" pitchFamily="18" charset="0"/>
                      </a:endParaRPr>
                    </a:p>
                  </a:txBody>
                  <a:tcPr marL="6446" marR="6446" marT="6446" marB="0" anchor="b"/>
                </a:tc>
                <a:extLst>
                  <a:ext uri="{0D108BD9-81ED-4DB2-BD59-A6C34878D82A}">
                    <a16:rowId xmlns:a16="http://schemas.microsoft.com/office/drawing/2014/main" val="1402537664"/>
                  </a:ext>
                </a:extLst>
              </a:tr>
              <a:tr h="303548">
                <a:tc>
                  <a:txBody>
                    <a:bodyPr/>
                    <a:lstStyle/>
                    <a:p>
                      <a:pPr algn="l" fontAlgn="b"/>
                      <a:r>
                        <a:rPr lang="en-US" sz="2000" b="0" u="none" strike="noStrike">
                          <a:effectLst/>
                        </a:rPr>
                        <a:t>Ophthalmology</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2</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20</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10.0%</a:t>
                      </a:r>
                      <a:endParaRPr lang="en-US" sz="2000" b="0" i="0" u="none" strike="noStrike" dirty="0">
                        <a:solidFill>
                          <a:srgbClr val="000000"/>
                        </a:solidFill>
                        <a:effectLst/>
                        <a:latin typeface="Times New Roman" panose="02020603050405020304" pitchFamily="18" charset="0"/>
                      </a:endParaRPr>
                    </a:p>
                  </a:txBody>
                  <a:tcPr marL="6446" marR="6446" marT="6446" marB="0" anchor="b"/>
                </a:tc>
                <a:extLst>
                  <a:ext uri="{0D108BD9-81ED-4DB2-BD59-A6C34878D82A}">
                    <a16:rowId xmlns:a16="http://schemas.microsoft.com/office/drawing/2014/main" val="1776066531"/>
                  </a:ext>
                </a:extLst>
              </a:tr>
              <a:tr h="303548">
                <a:tc>
                  <a:txBody>
                    <a:bodyPr/>
                    <a:lstStyle/>
                    <a:p>
                      <a:pPr algn="l" fontAlgn="b"/>
                      <a:r>
                        <a:rPr lang="en-US" sz="2000" b="0" u="none" strike="noStrike" dirty="0">
                          <a:effectLst/>
                        </a:rPr>
                        <a:t>Pediatrics</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a:effectLst/>
                        </a:rPr>
                        <a:t>2</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80</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2.5%</a:t>
                      </a:r>
                      <a:endParaRPr lang="en-US" sz="2000" b="0" i="0" u="none" strike="noStrike" dirty="0">
                        <a:solidFill>
                          <a:srgbClr val="000000"/>
                        </a:solidFill>
                        <a:effectLst/>
                        <a:latin typeface="Times New Roman" panose="02020603050405020304" pitchFamily="18" charset="0"/>
                      </a:endParaRPr>
                    </a:p>
                  </a:txBody>
                  <a:tcPr marL="6446" marR="6446" marT="6446" marB="0" anchor="b"/>
                </a:tc>
                <a:extLst>
                  <a:ext uri="{0D108BD9-81ED-4DB2-BD59-A6C34878D82A}">
                    <a16:rowId xmlns:a16="http://schemas.microsoft.com/office/drawing/2014/main" val="3382384390"/>
                  </a:ext>
                </a:extLst>
              </a:tr>
              <a:tr h="303548">
                <a:tc>
                  <a:txBody>
                    <a:bodyPr/>
                    <a:lstStyle/>
                    <a:p>
                      <a:pPr algn="l" fontAlgn="b"/>
                      <a:r>
                        <a:rPr lang="en-US" sz="2000" b="0" u="none" strike="noStrike" dirty="0">
                          <a:effectLst/>
                        </a:rPr>
                        <a:t>Plastic Surgery</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a:effectLst/>
                        </a:rPr>
                        <a:t>2</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29</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6.9%</a:t>
                      </a:r>
                      <a:endParaRPr lang="en-US" sz="2000" b="0" i="0" u="none" strike="noStrike" dirty="0">
                        <a:solidFill>
                          <a:srgbClr val="000000"/>
                        </a:solidFill>
                        <a:effectLst/>
                        <a:latin typeface="Times New Roman" panose="02020603050405020304" pitchFamily="18" charset="0"/>
                      </a:endParaRPr>
                    </a:p>
                  </a:txBody>
                  <a:tcPr marL="6446" marR="6446" marT="6446" marB="0" anchor="b"/>
                </a:tc>
                <a:extLst>
                  <a:ext uri="{0D108BD9-81ED-4DB2-BD59-A6C34878D82A}">
                    <a16:rowId xmlns:a16="http://schemas.microsoft.com/office/drawing/2014/main" val="899010043"/>
                  </a:ext>
                </a:extLst>
              </a:tr>
              <a:tr h="303548">
                <a:tc>
                  <a:txBody>
                    <a:bodyPr/>
                    <a:lstStyle/>
                    <a:p>
                      <a:pPr algn="l" fontAlgn="b"/>
                      <a:r>
                        <a:rPr lang="en-US" sz="2000" b="0" u="none" strike="noStrike" dirty="0">
                          <a:effectLst/>
                        </a:rPr>
                        <a:t>Psychiatry</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a:effectLst/>
                        </a:rPr>
                        <a:t>2</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a:effectLst/>
                        </a:rPr>
                        <a:t>49</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4.1%</a:t>
                      </a:r>
                      <a:endParaRPr lang="en-US" sz="2000" b="0" i="0" u="none" strike="noStrike" dirty="0">
                        <a:solidFill>
                          <a:srgbClr val="000000"/>
                        </a:solidFill>
                        <a:effectLst/>
                        <a:latin typeface="Times New Roman" panose="02020603050405020304" pitchFamily="18" charset="0"/>
                      </a:endParaRPr>
                    </a:p>
                  </a:txBody>
                  <a:tcPr marL="6446" marR="6446" marT="6446" marB="0" anchor="b"/>
                </a:tc>
                <a:extLst>
                  <a:ext uri="{0D108BD9-81ED-4DB2-BD59-A6C34878D82A}">
                    <a16:rowId xmlns:a16="http://schemas.microsoft.com/office/drawing/2014/main" val="1747605104"/>
                  </a:ext>
                </a:extLst>
              </a:tr>
              <a:tr h="303548">
                <a:tc>
                  <a:txBody>
                    <a:bodyPr/>
                    <a:lstStyle/>
                    <a:p>
                      <a:pPr algn="l" fontAlgn="b"/>
                      <a:r>
                        <a:rPr lang="en-US" sz="2000" b="0" u="none" strike="noStrike" dirty="0">
                          <a:effectLst/>
                        </a:rPr>
                        <a:t>Urology</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a:effectLst/>
                        </a:rPr>
                        <a:t>1</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a:effectLst/>
                        </a:rPr>
                        <a:t>18</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5.6%</a:t>
                      </a:r>
                      <a:endParaRPr lang="en-US" sz="2000" b="0" i="0" u="none" strike="noStrike" dirty="0">
                        <a:solidFill>
                          <a:srgbClr val="000000"/>
                        </a:solidFill>
                        <a:effectLst/>
                        <a:latin typeface="Times New Roman" panose="02020603050405020304" pitchFamily="18" charset="0"/>
                      </a:endParaRPr>
                    </a:p>
                  </a:txBody>
                  <a:tcPr marL="6446" marR="6446" marT="6446" marB="0" anchor="b"/>
                </a:tc>
                <a:extLst>
                  <a:ext uri="{0D108BD9-81ED-4DB2-BD59-A6C34878D82A}">
                    <a16:rowId xmlns:a16="http://schemas.microsoft.com/office/drawing/2014/main" val="1290867976"/>
                  </a:ext>
                </a:extLst>
              </a:tr>
              <a:tr h="303548">
                <a:tc>
                  <a:txBody>
                    <a:bodyPr/>
                    <a:lstStyle/>
                    <a:p>
                      <a:pPr algn="l" fontAlgn="b"/>
                      <a:r>
                        <a:rPr lang="en-US" sz="2000" b="0" u="none" strike="noStrike" dirty="0">
                          <a:effectLst/>
                        </a:rPr>
                        <a:t>Neurosurgery</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a:effectLst/>
                        </a:rPr>
                        <a:t>1</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a:effectLst/>
                        </a:rPr>
                        <a:t>29</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3.4%</a:t>
                      </a:r>
                      <a:endParaRPr lang="en-US" sz="2000" b="0" i="0" u="none" strike="noStrike" dirty="0">
                        <a:solidFill>
                          <a:srgbClr val="000000"/>
                        </a:solidFill>
                        <a:effectLst/>
                        <a:latin typeface="Times New Roman" panose="02020603050405020304" pitchFamily="18" charset="0"/>
                      </a:endParaRPr>
                    </a:p>
                  </a:txBody>
                  <a:tcPr marL="6446" marR="6446" marT="6446" marB="0" anchor="b"/>
                </a:tc>
                <a:extLst>
                  <a:ext uri="{0D108BD9-81ED-4DB2-BD59-A6C34878D82A}">
                    <a16:rowId xmlns:a16="http://schemas.microsoft.com/office/drawing/2014/main" val="224828550"/>
                  </a:ext>
                </a:extLst>
              </a:tr>
              <a:tr h="303548">
                <a:tc>
                  <a:txBody>
                    <a:bodyPr/>
                    <a:lstStyle/>
                    <a:p>
                      <a:pPr algn="l" fontAlgn="b"/>
                      <a:r>
                        <a:rPr lang="en-US" sz="2000" b="0" u="none" strike="noStrike" dirty="0">
                          <a:effectLst/>
                        </a:rPr>
                        <a:t>Orthopaedic Surgery</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a:effectLst/>
                        </a:rPr>
                        <a:t>1</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a:effectLst/>
                        </a:rPr>
                        <a:t>31</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3.2%</a:t>
                      </a:r>
                      <a:endParaRPr lang="en-US" sz="2000" b="0" i="0" u="none" strike="noStrike" dirty="0">
                        <a:solidFill>
                          <a:srgbClr val="000000"/>
                        </a:solidFill>
                        <a:effectLst/>
                        <a:latin typeface="Times New Roman" panose="02020603050405020304" pitchFamily="18" charset="0"/>
                      </a:endParaRPr>
                    </a:p>
                  </a:txBody>
                  <a:tcPr marL="6446" marR="6446" marT="6446" marB="0" anchor="b"/>
                </a:tc>
                <a:extLst>
                  <a:ext uri="{0D108BD9-81ED-4DB2-BD59-A6C34878D82A}">
                    <a16:rowId xmlns:a16="http://schemas.microsoft.com/office/drawing/2014/main" val="1773334033"/>
                  </a:ext>
                </a:extLst>
              </a:tr>
              <a:tr h="303548">
                <a:tc>
                  <a:txBody>
                    <a:bodyPr/>
                    <a:lstStyle/>
                    <a:p>
                      <a:pPr algn="l" fontAlgn="b"/>
                      <a:r>
                        <a:rPr lang="en-US" sz="2000" b="0" u="none" strike="noStrike" dirty="0">
                          <a:effectLst/>
                        </a:rPr>
                        <a:t>All other residencies</a:t>
                      </a:r>
                      <a:endParaRPr lang="en-US" sz="2000" b="0"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a:effectLst/>
                        </a:rPr>
                        <a:t>3</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a:effectLst/>
                        </a:rPr>
                        <a:t>203</a:t>
                      </a:r>
                      <a:endParaRPr lang="en-US" sz="2000" b="0" i="0" u="none" strike="noStrike">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000" b="0" u="none" strike="noStrike" dirty="0">
                          <a:effectLst/>
                        </a:rPr>
                        <a:t>1.5%</a:t>
                      </a:r>
                      <a:endParaRPr lang="en-US" sz="2000" b="0" i="0" u="none" strike="noStrike" dirty="0">
                        <a:solidFill>
                          <a:srgbClr val="000000"/>
                        </a:solidFill>
                        <a:effectLst/>
                        <a:latin typeface="Times New Roman" panose="02020603050405020304" pitchFamily="18" charset="0"/>
                      </a:endParaRPr>
                    </a:p>
                  </a:txBody>
                  <a:tcPr marL="6446" marR="6446" marT="6446" marB="0" anchor="b"/>
                </a:tc>
                <a:extLst>
                  <a:ext uri="{0D108BD9-81ED-4DB2-BD59-A6C34878D82A}">
                    <a16:rowId xmlns:a16="http://schemas.microsoft.com/office/drawing/2014/main" val="3750005870"/>
                  </a:ext>
                </a:extLst>
              </a:tr>
              <a:tr h="303548">
                <a:tc>
                  <a:txBody>
                    <a:bodyPr/>
                    <a:lstStyle/>
                    <a:p>
                      <a:pPr algn="l" fontAlgn="b"/>
                      <a:r>
                        <a:rPr lang="en-US" sz="2400" b="1" i="0" u="none" strike="noStrike" dirty="0">
                          <a:solidFill>
                            <a:srgbClr val="000000"/>
                          </a:solidFill>
                          <a:effectLst/>
                          <a:latin typeface="+mn-lt"/>
                        </a:rPr>
                        <a:t>Residents TOTAL</a:t>
                      </a:r>
                    </a:p>
                  </a:txBody>
                  <a:tcPr marL="6446" marR="6446" marT="6446" marB="0" anchor="b"/>
                </a:tc>
                <a:tc>
                  <a:txBody>
                    <a:bodyPr/>
                    <a:lstStyle/>
                    <a:p>
                      <a:pPr algn="r" fontAlgn="b"/>
                      <a:r>
                        <a:rPr lang="en-US" sz="2400" b="1" u="none" strike="noStrike" dirty="0">
                          <a:effectLst/>
                        </a:rPr>
                        <a:t>43</a:t>
                      </a:r>
                      <a:endParaRPr lang="en-US" sz="2400" b="1"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400" b="1" u="none" strike="noStrike" dirty="0">
                          <a:effectLst/>
                        </a:rPr>
                        <a:t>936</a:t>
                      </a:r>
                      <a:endParaRPr lang="en-US" sz="2400" b="1"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400" b="1" u="none" strike="noStrike" dirty="0">
                          <a:effectLst/>
                        </a:rPr>
                        <a:t>4.6%</a:t>
                      </a:r>
                      <a:endParaRPr lang="en-US" sz="2400" b="1" i="0" u="none" strike="noStrike" dirty="0">
                        <a:solidFill>
                          <a:srgbClr val="000000"/>
                        </a:solidFill>
                        <a:effectLst/>
                        <a:latin typeface="Times New Roman" panose="02020603050405020304" pitchFamily="18" charset="0"/>
                      </a:endParaRPr>
                    </a:p>
                  </a:txBody>
                  <a:tcPr marL="6446" marR="6446" marT="6446" marB="0" anchor="b"/>
                </a:tc>
                <a:extLst>
                  <a:ext uri="{0D108BD9-81ED-4DB2-BD59-A6C34878D82A}">
                    <a16:rowId xmlns:a16="http://schemas.microsoft.com/office/drawing/2014/main" val="3298244477"/>
                  </a:ext>
                </a:extLst>
              </a:tr>
              <a:tr h="303548">
                <a:tc>
                  <a:txBody>
                    <a:bodyPr/>
                    <a:lstStyle/>
                    <a:p>
                      <a:pPr algn="l" fontAlgn="b"/>
                      <a:endParaRPr lang="en-US" sz="2000" b="1" i="0" u="none" strike="noStrike">
                        <a:solidFill>
                          <a:srgbClr val="000000"/>
                        </a:solidFill>
                        <a:effectLst/>
                        <a:latin typeface="Times New Roman" panose="02020603050405020304" pitchFamily="18" charset="0"/>
                      </a:endParaRPr>
                    </a:p>
                  </a:txBody>
                  <a:tcPr marL="6446" marR="6446" marT="6446" marB="0" anchor="b"/>
                </a:tc>
                <a:tc>
                  <a:txBody>
                    <a:bodyPr/>
                    <a:lstStyle/>
                    <a:p>
                      <a:pPr algn="l" fontAlgn="b"/>
                      <a:endParaRPr lang="en-US" sz="2000" b="1" i="0" u="none" strike="noStrike">
                        <a:solidFill>
                          <a:srgbClr val="000000"/>
                        </a:solidFill>
                        <a:effectLst/>
                        <a:latin typeface="Times New Roman" panose="02020603050405020304" pitchFamily="18" charset="0"/>
                      </a:endParaRPr>
                    </a:p>
                  </a:txBody>
                  <a:tcPr marL="6446" marR="6446" marT="6446" marB="0" anchor="b"/>
                </a:tc>
                <a:tc>
                  <a:txBody>
                    <a:bodyPr/>
                    <a:lstStyle/>
                    <a:p>
                      <a:pPr algn="l" fontAlgn="b"/>
                      <a:endParaRPr lang="en-US" sz="2000" b="1" i="0" u="none" strike="noStrike">
                        <a:solidFill>
                          <a:srgbClr val="000000"/>
                        </a:solidFill>
                        <a:effectLst/>
                        <a:latin typeface="Times New Roman" panose="02020603050405020304" pitchFamily="18" charset="0"/>
                      </a:endParaRPr>
                    </a:p>
                  </a:txBody>
                  <a:tcPr marL="6446" marR="6446" marT="6446" marB="0" anchor="b"/>
                </a:tc>
                <a:tc>
                  <a:txBody>
                    <a:bodyPr/>
                    <a:lstStyle/>
                    <a:p>
                      <a:pPr algn="l" fontAlgn="b"/>
                      <a:endParaRPr lang="en-US" sz="2000" b="1" i="0" u="none" strike="noStrike" dirty="0">
                        <a:solidFill>
                          <a:srgbClr val="000000"/>
                        </a:solidFill>
                        <a:effectLst/>
                        <a:latin typeface="Times New Roman" panose="02020603050405020304" pitchFamily="18" charset="0"/>
                      </a:endParaRPr>
                    </a:p>
                  </a:txBody>
                  <a:tcPr marL="6446" marR="6446" marT="6446" marB="0" anchor="b"/>
                </a:tc>
                <a:extLst>
                  <a:ext uri="{0D108BD9-81ED-4DB2-BD59-A6C34878D82A}">
                    <a16:rowId xmlns:a16="http://schemas.microsoft.com/office/drawing/2014/main" val="595097632"/>
                  </a:ext>
                </a:extLst>
              </a:tr>
              <a:tr h="303548">
                <a:tc>
                  <a:txBody>
                    <a:bodyPr/>
                    <a:lstStyle/>
                    <a:p>
                      <a:pPr algn="l" fontAlgn="b"/>
                      <a:r>
                        <a:rPr lang="en-US" sz="2400" b="1" u="none" strike="noStrike" dirty="0">
                          <a:effectLst/>
                        </a:rPr>
                        <a:t>Fellows TOTAL</a:t>
                      </a:r>
                      <a:endParaRPr lang="en-US" sz="2400" b="1"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400" b="1" u="none" strike="noStrike" dirty="0">
                          <a:effectLst/>
                        </a:rPr>
                        <a:t>16</a:t>
                      </a:r>
                      <a:endParaRPr lang="en-US" sz="2400" b="1"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400" b="1" u="none" strike="noStrike" dirty="0">
                          <a:effectLst/>
                        </a:rPr>
                        <a:t>513</a:t>
                      </a:r>
                      <a:endParaRPr lang="en-US" sz="2400" b="1"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400" b="1" u="none" strike="noStrike" dirty="0">
                          <a:effectLst/>
                        </a:rPr>
                        <a:t>3.1%</a:t>
                      </a:r>
                      <a:endParaRPr lang="en-US" sz="2400" b="1" i="0" u="none" strike="noStrike" dirty="0">
                        <a:solidFill>
                          <a:srgbClr val="000000"/>
                        </a:solidFill>
                        <a:effectLst/>
                        <a:latin typeface="Times New Roman" panose="02020603050405020304" pitchFamily="18" charset="0"/>
                      </a:endParaRPr>
                    </a:p>
                  </a:txBody>
                  <a:tcPr marL="6446" marR="6446" marT="6446" marB="0" anchor="b"/>
                </a:tc>
                <a:extLst>
                  <a:ext uri="{0D108BD9-81ED-4DB2-BD59-A6C34878D82A}">
                    <a16:rowId xmlns:a16="http://schemas.microsoft.com/office/drawing/2014/main" val="2078601762"/>
                  </a:ext>
                </a:extLst>
              </a:tr>
              <a:tr h="303548">
                <a:tc>
                  <a:txBody>
                    <a:bodyPr/>
                    <a:lstStyle/>
                    <a:p>
                      <a:pPr algn="l" fontAlgn="b"/>
                      <a:endParaRPr lang="en-US" sz="2000" b="1" i="0" u="none" strike="noStrike">
                        <a:solidFill>
                          <a:srgbClr val="000000"/>
                        </a:solidFill>
                        <a:effectLst/>
                        <a:latin typeface="Times New Roman" panose="02020603050405020304" pitchFamily="18" charset="0"/>
                      </a:endParaRPr>
                    </a:p>
                  </a:txBody>
                  <a:tcPr marL="6446" marR="6446" marT="6446" marB="0" anchor="b"/>
                </a:tc>
                <a:tc>
                  <a:txBody>
                    <a:bodyPr/>
                    <a:lstStyle/>
                    <a:p>
                      <a:pPr algn="l" fontAlgn="b"/>
                      <a:endParaRPr lang="en-US" sz="2000" b="1" i="0" u="none" strike="noStrike">
                        <a:solidFill>
                          <a:srgbClr val="000000"/>
                        </a:solidFill>
                        <a:effectLst/>
                        <a:latin typeface="Times New Roman" panose="02020603050405020304" pitchFamily="18" charset="0"/>
                      </a:endParaRPr>
                    </a:p>
                  </a:txBody>
                  <a:tcPr marL="6446" marR="6446" marT="6446" marB="0" anchor="b"/>
                </a:tc>
                <a:tc>
                  <a:txBody>
                    <a:bodyPr/>
                    <a:lstStyle/>
                    <a:p>
                      <a:pPr algn="l" fontAlgn="b"/>
                      <a:endParaRPr lang="en-US" sz="2000" b="1" i="0" u="none" strike="noStrike">
                        <a:solidFill>
                          <a:srgbClr val="000000"/>
                        </a:solidFill>
                        <a:effectLst/>
                        <a:latin typeface="Times New Roman" panose="02020603050405020304" pitchFamily="18" charset="0"/>
                      </a:endParaRPr>
                    </a:p>
                  </a:txBody>
                  <a:tcPr marL="6446" marR="6446" marT="6446" marB="0" anchor="b"/>
                </a:tc>
                <a:tc>
                  <a:txBody>
                    <a:bodyPr/>
                    <a:lstStyle/>
                    <a:p>
                      <a:pPr algn="l" fontAlgn="b"/>
                      <a:endParaRPr lang="en-US" sz="2000" b="1" i="0" u="none" strike="noStrike" dirty="0">
                        <a:solidFill>
                          <a:srgbClr val="000000"/>
                        </a:solidFill>
                        <a:effectLst/>
                        <a:latin typeface="Times New Roman" panose="02020603050405020304" pitchFamily="18" charset="0"/>
                      </a:endParaRPr>
                    </a:p>
                  </a:txBody>
                  <a:tcPr marL="6446" marR="6446" marT="6446" marB="0" anchor="b"/>
                </a:tc>
                <a:extLst>
                  <a:ext uri="{0D108BD9-81ED-4DB2-BD59-A6C34878D82A}">
                    <a16:rowId xmlns:a16="http://schemas.microsoft.com/office/drawing/2014/main" val="450517457"/>
                  </a:ext>
                </a:extLst>
              </a:tr>
              <a:tr h="303548">
                <a:tc>
                  <a:txBody>
                    <a:bodyPr/>
                    <a:lstStyle/>
                    <a:p>
                      <a:pPr algn="l" fontAlgn="b"/>
                      <a:r>
                        <a:rPr lang="en-US" sz="2400" b="1" u="none" strike="noStrike" dirty="0">
                          <a:effectLst/>
                        </a:rPr>
                        <a:t>GME TOTAL</a:t>
                      </a:r>
                      <a:endParaRPr lang="en-US" sz="2400" b="1"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400" b="1" u="none" strike="noStrike" dirty="0">
                          <a:effectLst/>
                        </a:rPr>
                        <a:t>59</a:t>
                      </a:r>
                      <a:endParaRPr lang="en-US" sz="2400" b="1"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l" fontAlgn="b"/>
                      <a:r>
                        <a:rPr lang="en-US" sz="2400" b="1" u="none" strike="noStrike" dirty="0">
                          <a:effectLst/>
                        </a:rPr>
                        <a:t>            1,449 </a:t>
                      </a:r>
                      <a:endParaRPr lang="en-US" sz="2400" b="1" i="0" u="none" strike="noStrike" dirty="0">
                        <a:solidFill>
                          <a:srgbClr val="000000"/>
                        </a:solidFill>
                        <a:effectLst/>
                        <a:latin typeface="Times New Roman" panose="02020603050405020304" pitchFamily="18" charset="0"/>
                      </a:endParaRPr>
                    </a:p>
                  </a:txBody>
                  <a:tcPr marL="6446" marR="6446" marT="6446" marB="0" anchor="b"/>
                </a:tc>
                <a:tc>
                  <a:txBody>
                    <a:bodyPr/>
                    <a:lstStyle/>
                    <a:p>
                      <a:pPr algn="r" fontAlgn="b"/>
                      <a:r>
                        <a:rPr lang="en-US" sz="2400" b="1" u="none" strike="noStrike" dirty="0">
                          <a:effectLst/>
                        </a:rPr>
                        <a:t>4.1%</a:t>
                      </a:r>
                      <a:endParaRPr lang="en-US" sz="2400" b="1" i="0" u="none" strike="noStrike" dirty="0">
                        <a:solidFill>
                          <a:srgbClr val="000000"/>
                        </a:solidFill>
                        <a:effectLst/>
                        <a:latin typeface="Times New Roman" panose="02020603050405020304" pitchFamily="18" charset="0"/>
                      </a:endParaRPr>
                    </a:p>
                  </a:txBody>
                  <a:tcPr marL="6446" marR="6446" marT="6446" marB="0" anchor="b"/>
                </a:tc>
                <a:extLst>
                  <a:ext uri="{0D108BD9-81ED-4DB2-BD59-A6C34878D82A}">
                    <a16:rowId xmlns:a16="http://schemas.microsoft.com/office/drawing/2014/main" val="1309510349"/>
                  </a:ext>
                </a:extLst>
              </a:tr>
            </a:tbl>
          </a:graphicData>
        </a:graphic>
      </p:graphicFrame>
      <p:sp>
        <p:nvSpPr>
          <p:cNvPr id="3" name="Title 1">
            <a:extLst>
              <a:ext uri="{FF2B5EF4-FFF2-40B4-BE49-F238E27FC236}">
                <a16:creationId xmlns:a16="http://schemas.microsoft.com/office/drawing/2014/main" id="{8D268169-7081-4025-8719-ABA601FBF24E}"/>
              </a:ext>
            </a:extLst>
          </p:cNvPr>
          <p:cNvSpPr txBox="1">
            <a:spLocks/>
          </p:cNvSpPr>
          <p:nvPr/>
        </p:nvSpPr>
        <p:spPr>
          <a:xfrm>
            <a:off x="284662" y="433136"/>
            <a:ext cx="3874169" cy="25377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Trainees with </a:t>
            </a:r>
            <a:r>
              <a:rPr lang="en-US" dirty="0" err="1">
                <a:latin typeface="Times New Roman" panose="02020603050405020304" pitchFamily="18" charset="0"/>
                <a:cs typeface="Times New Roman" panose="02020603050405020304" pitchFamily="18" charset="0"/>
              </a:rPr>
              <a:t>Covid</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(since March 2020) (updated 8/23/21) </a:t>
            </a:r>
          </a:p>
        </p:txBody>
      </p:sp>
      <p:sp>
        <p:nvSpPr>
          <p:cNvPr id="4" name="Rectangle 3">
            <a:extLst>
              <a:ext uri="{FF2B5EF4-FFF2-40B4-BE49-F238E27FC236}">
                <a16:creationId xmlns:a16="http://schemas.microsoft.com/office/drawing/2014/main" id="{063945D4-C2FC-4E19-9920-EE57821519FB}"/>
              </a:ext>
            </a:extLst>
          </p:cNvPr>
          <p:cNvSpPr/>
          <p:nvPr/>
        </p:nvSpPr>
        <p:spPr>
          <a:xfrm>
            <a:off x="529387" y="5778533"/>
            <a:ext cx="2945115" cy="646331"/>
          </a:xfrm>
          <a:prstGeom prst="rect">
            <a:avLst/>
          </a:prstGeom>
        </p:spPr>
        <p:txBody>
          <a:bodyPr wrap="square">
            <a:spAutoFit/>
          </a:bodyPr>
          <a:lstStyle/>
          <a:p>
            <a:r>
              <a:rPr lang="en-US" dirty="0">
                <a:solidFill>
                  <a:srgbClr val="000000"/>
                </a:solidFill>
                <a:latin typeface="Times New Roman" panose="02020603050405020304" pitchFamily="18" charset="0"/>
              </a:rPr>
              <a:t>* only cases for individuals still active at JHU</a:t>
            </a:r>
            <a:r>
              <a:rPr lang="en-US" dirty="0"/>
              <a:t> </a:t>
            </a:r>
          </a:p>
        </p:txBody>
      </p:sp>
    </p:spTree>
    <p:extLst>
      <p:ext uri="{BB962C8B-B14F-4D97-AF65-F5344CB8AC3E}">
        <p14:creationId xmlns:p14="http://schemas.microsoft.com/office/powerpoint/2010/main" val="2308062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6DED-0C27-4F68-8BF1-41394EADA2B7}"/>
              </a:ext>
            </a:extLst>
          </p:cNvPr>
          <p:cNvSpPr>
            <a:spLocks noGrp="1"/>
          </p:cNvSpPr>
          <p:nvPr>
            <p:ph type="title"/>
          </p:nvPr>
        </p:nvSpPr>
        <p:spPr/>
        <p:txBody>
          <a:bodyPr/>
          <a:lstStyle/>
          <a:p>
            <a:r>
              <a:rPr lang="en-US" sz="4400" dirty="0"/>
              <a:t>Updates</a:t>
            </a:r>
          </a:p>
        </p:txBody>
      </p:sp>
      <p:sp>
        <p:nvSpPr>
          <p:cNvPr id="3" name="Content Placeholder 2">
            <a:extLst>
              <a:ext uri="{FF2B5EF4-FFF2-40B4-BE49-F238E27FC236}">
                <a16:creationId xmlns:a16="http://schemas.microsoft.com/office/drawing/2014/main" id="{B7246512-3D43-4CB9-ACB0-445C72059D3B}"/>
              </a:ext>
            </a:extLst>
          </p:cNvPr>
          <p:cNvSpPr>
            <a:spLocks noGrp="1"/>
          </p:cNvSpPr>
          <p:nvPr>
            <p:ph idx="1"/>
          </p:nvPr>
        </p:nvSpPr>
        <p:spPr>
          <a:xfrm>
            <a:off x="381837" y="1800329"/>
            <a:ext cx="11244106" cy="4114800"/>
          </a:xfrm>
        </p:spPr>
        <p:txBody>
          <a:bodyPr/>
          <a:lstStyle/>
          <a:p>
            <a:r>
              <a:rPr lang="en-US" dirty="0"/>
              <a:t>Events</a:t>
            </a:r>
          </a:p>
          <a:p>
            <a:pPr lvl="1"/>
            <a:r>
              <a:rPr lang="en-US" dirty="0"/>
              <a:t>Masks required if within 6 feet of others</a:t>
            </a:r>
          </a:p>
          <a:p>
            <a:pPr lvl="1"/>
            <a:r>
              <a:rPr lang="en-US" dirty="0"/>
              <a:t>All food and drink must be individually packaged and consumed while physically distanced</a:t>
            </a:r>
          </a:p>
          <a:p>
            <a:pPr lvl="1"/>
            <a:r>
              <a:rPr lang="en-US" dirty="0"/>
              <a:t>Indoor events limited to 25 people</a:t>
            </a:r>
          </a:p>
          <a:p>
            <a:pPr lvl="1"/>
            <a:r>
              <a:rPr lang="en-US" dirty="0"/>
              <a:t>Outdoor events limited to 50 people</a:t>
            </a:r>
          </a:p>
          <a:p>
            <a:pPr lvl="1"/>
            <a:endParaRPr lang="en-US" dirty="0"/>
          </a:p>
          <a:p>
            <a:r>
              <a:rPr lang="en-US" dirty="0"/>
              <a:t>Reminder that there is a “Doctors’ Dining Room” behind the HS lounge to allow for physically distanced eating</a:t>
            </a:r>
          </a:p>
        </p:txBody>
      </p:sp>
    </p:spTree>
    <p:extLst>
      <p:ext uri="{BB962C8B-B14F-4D97-AF65-F5344CB8AC3E}">
        <p14:creationId xmlns:p14="http://schemas.microsoft.com/office/powerpoint/2010/main" val="1814442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6DED-0C27-4F68-8BF1-41394EADA2B7}"/>
              </a:ext>
            </a:extLst>
          </p:cNvPr>
          <p:cNvSpPr>
            <a:spLocks noGrp="1"/>
          </p:cNvSpPr>
          <p:nvPr>
            <p:ph type="title"/>
          </p:nvPr>
        </p:nvSpPr>
        <p:spPr/>
        <p:txBody>
          <a:bodyPr/>
          <a:lstStyle/>
          <a:p>
            <a:r>
              <a:rPr lang="en-US" sz="4400" dirty="0"/>
              <a:t>Updates</a:t>
            </a:r>
          </a:p>
        </p:txBody>
      </p:sp>
      <p:sp>
        <p:nvSpPr>
          <p:cNvPr id="3" name="Content Placeholder 2">
            <a:extLst>
              <a:ext uri="{FF2B5EF4-FFF2-40B4-BE49-F238E27FC236}">
                <a16:creationId xmlns:a16="http://schemas.microsoft.com/office/drawing/2014/main" id="{B7246512-3D43-4CB9-ACB0-445C72059D3B}"/>
              </a:ext>
            </a:extLst>
          </p:cNvPr>
          <p:cNvSpPr>
            <a:spLocks noGrp="1"/>
          </p:cNvSpPr>
          <p:nvPr>
            <p:ph idx="1"/>
          </p:nvPr>
        </p:nvSpPr>
        <p:spPr>
          <a:xfrm>
            <a:off x="462224" y="1981200"/>
            <a:ext cx="11244106" cy="4114800"/>
          </a:xfrm>
        </p:spPr>
        <p:txBody>
          <a:bodyPr/>
          <a:lstStyle/>
          <a:p>
            <a:r>
              <a:rPr lang="en-US" dirty="0"/>
              <a:t>Away Electives </a:t>
            </a:r>
          </a:p>
          <a:p>
            <a:pPr lvl="1"/>
            <a:r>
              <a:rPr lang="en-US" dirty="0"/>
              <a:t>Per Dr. Maragakis- Away electives are allowed. </a:t>
            </a:r>
          </a:p>
          <a:p>
            <a:pPr lvl="1"/>
            <a:r>
              <a:rPr lang="en-US" dirty="0"/>
              <a:t>Traveling learners should follow federal, state and local public health guidance for travel which might include testing or quarantine. </a:t>
            </a:r>
          </a:p>
          <a:p>
            <a:endParaRPr lang="en-US" dirty="0"/>
          </a:p>
        </p:txBody>
      </p:sp>
    </p:spTree>
    <p:extLst>
      <p:ext uri="{BB962C8B-B14F-4D97-AF65-F5344CB8AC3E}">
        <p14:creationId xmlns:p14="http://schemas.microsoft.com/office/powerpoint/2010/main" val="1213878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6DED-0C27-4F68-8BF1-41394EADA2B7}"/>
              </a:ext>
            </a:extLst>
          </p:cNvPr>
          <p:cNvSpPr>
            <a:spLocks noGrp="1"/>
          </p:cNvSpPr>
          <p:nvPr>
            <p:ph type="title"/>
          </p:nvPr>
        </p:nvSpPr>
        <p:spPr/>
        <p:txBody>
          <a:bodyPr/>
          <a:lstStyle/>
          <a:p>
            <a:r>
              <a:rPr lang="en-US" sz="4400" dirty="0"/>
              <a:t>Updates</a:t>
            </a:r>
          </a:p>
        </p:txBody>
      </p:sp>
      <p:sp>
        <p:nvSpPr>
          <p:cNvPr id="3" name="Content Placeholder 2">
            <a:extLst>
              <a:ext uri="{FF2B5EF4-FFF2-40B4-BE49-F238E27FC236}">
                <a16:creationId xmlns:a16="http://schemas.microsoft.com/office/drawing/2014/main" id="{B7246512-3D43-4CB9-ACB0-445C72059D3B}"/>
              </a:ext>
            </a:extLst>
          </p:cNvPr>
          <p:cNvSpPr>
            <a:spLocks noGrp="1"/>
          </p:cNvSpPr>
          <p:nvPr>
            <p:ph idx="1"/>
          </p:nvPr>
        </p:nvSpPr>
        <p:spPr>
          <a:xfrm>
            <a:off x="462224" y="1981200"/>
            <a:ext cx="11244106" cy="4114800"/>
          </a:xfrm>
        </p:spPr>
        <p:txBody>
          <a:bodyPr/>
          <a:lstStyle/>
          <a:p>
            <a:r>
              <a:rPr lang="en-US" dirty="0"/>
              <a:t>Patient Care</a:t>
            </a:r>
          </a:p>
          <a:p>
            <a:pPr lvl="1"/>
            <a:r>
              <a:rPr lang="en-US" dirty="0"/>
              <a:t>Eye protection is required when within 6 feet of a patient or in a patient room / bay</a:t>
            </a:r>
          </a:p>
          <a:p>
            <a:pPr lvl="1"/>
            <a:r>
              <a:rPr lang="en-US" dirty="0"/>
              <a:t>Inpatient rounding = 6 people plus the patient</a:t>
            </a:r>
          </a:p>
          <a:p>
            <a:pPr lvl="1"/>
            <a:r>
              <a:rPr lang="en-US" dirty="0"/>
              <a:t>Outpatient care = 3 people plus the patient</a:t>
            </a:r>
          </a:p>
          <a:p>
            <a:endParaRPr lang="en-US" dirty="0"/>
          </a:p>
        </p:txBody>
      </p:sp>
    </p:spTree>
    <p:extLst>
      <p:ext uri="{BB962C8B-B14F-4D97-AF65-F5344CB8AC3E}">
        <p14:creationId xmlns:p14="http://schemas.microsoft.com/office/powerpoint/2010/main" val="2732527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6DED-0C27-4F68-8BF1-41394EADA2B7}"/>
              </a:ext>
            </a:extLst>
          </p:cNvPr>
          <p:cNvSpPr>
            <a:spLocks noGrp="1"/>
          </p:cNvSpPr>
          <p:nvPr>
            <p:ph type="title"/>
          </p:nvPr>
        </p:nvSpPr>
        <p:spPr/>
        <p:txBody>
          <a:bodyPr/>
          <a:lstStyle/>
          <a:p>
            <a:r>
              <a:rPr lang="en-US" sz="4400" dirty="0"/>
              <a:t>Updates</a:t>
            </a:r>
          </a:p>
        </p:txBody>
      </p:sp>
      <p:sp>
        <p:nvSpPr>
          <p:cNvPr id="3" name="Content Placeholder 2">
            <a:extLst>
              <a:ext uri="{FF2B5EF4-FFF2-40B4-BE49-F238E27FC236}">
                <a16:creationId xmlns:a16="http://schemas.microsoft.com/office/drawing/2014/main" id="{B7246512-3D43-4CB9-ACB0-445C72059D3B}"/>
              </a:ext>
            </a:extLst>
          </p:cNvPr>
          <p:cNvSpPr>
            <a:spLocks noGrp="1"/>
          </p:cNvSpPr>
          <p:nvPr>
            <p:ph idx="1"/>
          </p:nvPr>
        </p:nvSpPr>
        <p:spPr>
          <a:xfrm>
            <a:off x="462224" y="1981200"/>
            <a:ext cx="11244106" cy="4114800"/>
          </a:xfrm>
        </p:spPr>
        <p:txBody>
          <a:bodyPr/>
          <a:lstStyle/>
          <a:p>
            <a:r>
              <a:rPr lang="en-US" dirty="0"/>
              <a:t>Vaccine mandate</a:t>
            </a:r>
          </a:p>
          <a:p>
            <a:pPr lvl="1"/>
            <a:r>
              <a:rPr lang="en-US" dirty="0"/>
              <a:t>Deadline for vaccination is Sept 1</a:t>
            </a:r>
          </a:p>
          <a:p>
            <a:pPr lvl="1"/>
            <a:r>
              <a:rPr lang="en-US" dirty="0"/>
              <a:t>If unvaccinated, incompletely vaccinated, or vaccinated with a vaccine other than </a:t>
            </a:r>
            <a:r>
              <a:rPr lang="en-US" dirty="0" err="1"/>
              <a:t>Moderna</a:t>
            </a:r>
            <a:r>
              <a:rPr lang="en-US" dirty="0"/>
              <a:t>, Pfizer, or J&amp;J will need to test weekly.</a:t>
            </a:r>
          </a:p>
          <a:p>
            <a:pPr lvl="1"/>
            <a:r>
              <a:rPr lang="en-US" dirty="0"/>
              <a:t>If you have received an email from me asking you to upload evidence of your vaccination, please do so or email me at jbienst@jhmi.edu</a:t>
            </a:r>
          </a:p>
          <a:p>
            <a:endParaRPr lang="en-US" dirty="0"/>
          </a:p>
        </p:txBody>
      </p:sp>
    </p:spTree>
    <p:extLst>
      <p:ext uri="{BB962C8B-B14F-4D97-AF65-F5344CB8AC3E}">
        <p14:creationId xmlns:p14="http://schemas.microsoft.com/office/powerpoint/2010/main" val="2732304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418917"/>
            <a:ext cx="10363200" cy="2020167"/>
          </a:xfrm>
        </p:spPr>
        <p:txBody>
          <a:bodyPr/>
          <a:lstStyle/>
          <a:p>
            <a:r>
              <a:rPr lang="en-US" sz="6600" dirty="0"/>
              <a:t>Questions</a:t>
            </a:r>
            <a:br>
              <a:rPr lang="en-US" sz="6600" dirty="0"/>
            </a:br>
            <a:br>
              <a:rPr lang="en-US" sz="6600" dirty="0"/>
            </a:br>
            <a:r>
              <a:rPr lang="en-US" sz="4400" i="1" dirty="0"/>
              <a:t>….thank you for submitting them!</a:t>
            </a:r>
            <a:br>
              <a:rPr lang="en-US" sz="4400" dirty="0"/>
            </a:br>
            <a:br>
              <a:rPr lang="en-US" dirty="0"/>
            </a:br>
            <a:br>
              <a:rPr lang="en-US" dirty="0"/>
            </a:br>
            <a:endParaRPr lang="en-US" dirty="0"/>
          </a:p>
        </p:txBody>
      </p:sp>
    </p:spTree>
    <p:extLst>
      <p:ext uri="{BB962C8B-B14F-4D97-AF65-F5344CB8AC3E}">
        <p14:creationId xmlns:p14="http://schemas.microsoft.com/office/powerpoint/2010/main" val="4267722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1FBEF-ABCD-4309-9A1C-778CD92B2CB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D226A8-C574-4667-B21B-7EE309487DEE}"/>
              </a:ext>
            </a:extLst>
          </p:cNvPr>
          <p:cNvSpPr>
            <a:spLocks noGrp="1"/>
          </p:cNvSpPr>
          <p:nvPr>
            <p:ph idx="1"/>
          </p:nvPr>
        </p:nvSpPr>
        <p:spPr/>
        <p:txBody>
          <a:bodyPr/>
          <a:lstStyle/>
          <a:p>
            <a:r>
              <a:rPr lang="en-US" dirty="0"/>
              <a:t>Asymptomatic saliva testing for employees</a:t>
            </a:r>
          </a:p>
          <a:p>
            <a:pPr lvl="1"/>
            <a:r>
              <a:rPr lang="en-US" dirty="0"/>
              <a:t>Will become increasingly available</a:t>
            </a:r>
          </a:p>
          <a:p>
            <a:pPr lvl="1"/>
            <a:r>
              <a:rPr lang="en-US" dirty="0"/>
              <a:t>No co-pay required</a:t>
            </a:r>
          </a:p>
          <a:p>
            <a:r>
              <a:rPr lang="en-US" dirty="0"/>
              <a:t>Booster shots: who will get them, when we will get them</a:t>
            </a:r>
          </a:p>
          <a:p>
            <a:pPr marL="0" indent="0">
              <a:buNone/>
            </a:pPr>
            <a:endParaRPr lang="en-US" dirty="0"/>
          </a:p>
        </p:txBody>
      </p:sp>
    </p:spTree>
    <p:extLst>
      <p:ext uri="{BB962C8B-B14F-4D97-AF65-F5344CB8AC3E}">
        <p14:creationId xmlns:p14="http://schemas.microsoft.com/office/powerpoint/2010/main" val="245458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09A7F-3671-4695-AD50-EFBA2B3E81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F9DFB1-4745-4C2A-9412-AEC6086D3FED}"/>
              </a:ext>
            </a:extLst>
          </p:cNvPr>
          <p:cNvSpPr>
            <a:spLocks noGrp="1"/>
          </p:cNvSpPr>
          <p:nvPr>
            <p:ph idx="1"/>
          </p:nvPr>
        </p:nvSpPr>
        <p:spPr/>
        <p:txBody>
          <a:bodyPr/>
          <a:lstStyle/>
          <a:p>
            <a:r>
              <a:rPr lang="en-US" dirty="0"/>
              <a:t>What was the thought process behind the changing recommendations about the size of gatherings and to what extent do concerns about resident education play in?</a:t>
            </a:r>
          </a:p>
          <a:p>
            <a:r>
              <a:rPr lang="en-US" dirty="0"/>
              <a:t>There is a paradox in re-implementing restrictions with simultaneously implementing the mandatory vaccination.  Why is this, and will booster shots play into the decision to relax these restrictions?  </a:t>
            </a:r>
          </a:p>
          <a:p>
            <a:endParaRPr lang="en-US" dirty="0"/>
          </a:p>
        </p:txBody>
      </p:sp>
    </p:spTree>
    <p:extLst>
      <p:ext uri="{BB962C8B-B14F-4D97-AF65-F5344CB8AC3E}">
        <p14:creationId xmlns:p14="http://schemas.microsoft.com/office/powerpoint/2010/main" val="12234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D6CC-4C81-48F2-848B-1327E19B014D}"/>
              </a:ext>
            </a:extLst>
          </p:cNvPr>
          <p:cNvSpPr>
            <a:spLocks noGrp="1"/>
          </p:cNvSpPr>
          <p:nvPr>
            <p:ph type="title"/>
          </p:nvPr>
        </p:nvSpPr>
        <p:spPr>
          <a:xfrm>
            <a:off x="637373" y="661830"/>
            <a:ext cx="10363200" cy="1143000"/>
          </a:xfrm>
        </p:spPr>
        <p:txBody>
          <a:bodyPr/>
          <a:lstStyle/>
          <a:p>
            <a:r>
              <a:rPr lang="en-US" sz="4000" dirty="0"/>
              <a:t>Leadership Panel</a:t>
            </a:r>
          </a:p>
        </p:txBody>
      </p:sp>
      <p:sp>
        <p:nvSpPr>
          <p:cNvPr id="3" name="Content Placeholder 2">
            <a:extLst>
              <a:ext uri="{FF2B5EF4-FFF2-40B4-BE49-F238E27FC236}">
                <a16:creationId xmlns:a16="http://schemas.microsoft.com/office/drawing/2014/main" id="{EE25D077-C79C-44EA-9DC1-76D30C34A9E5}"/>
              </a:ext>
            </a:extLst>
          </p:cNvPr>
          <p:cNvSpPr>
            <a:spLocks noGrp="1"/>
          </p:cNvSpPr>
          <p:nvPr>
            <p:ph idx="1"/>
          </p:nvPr>
        </p:nvSpPr>
        <p:spPr>
          <a:xfrm>
            <a:off x="524189" y="2001297"/>
            <a:ext cx="11143622" cy="4114800"/>
          </a:xfrm>
        </p:spPr>
        <p:txBody>
          <a:bodyPr/>
          <a:lstStyle/>
          <a:p>
            <a:r>
              <a:rPr lang="en-US" dirty="0"/>
              <a:t>Jessica Bienstock, MD MPH – </a:t>
            </a:r>
            <a:r>
              <a:rPr lang="en-US" sz="2800" dirty="0"/>
              <a:t>Designated Institutional Official</a:t>
            </a:r>
            <a:endParaRPr lang="en-US" dirty="0"/>
          </a:p>
          <a:p>
            <a:r>
              <a:rPr lang="en-US" dirty="0"/>
              <a:t>Peter Hill, MD – </a:t>
            </a:r>
            <a:r>
              <a:rPr lang="en-US" sz="2800" dirty="0"/>
              <a:t>Senior Vice President for Medical Affairs</a:t>
            </a:r>
          </a:p>
          <a:p>
            <a:r>
              <a:rPr lang="en-US" dirty="0"/>
              <a:t>Gabe Kelen, MD – </a:t>
            </a:r>
            <a:r>
              <a:rPr lang="en-US" sz="2800" dirty="0" err="1"/>
              <a:t>EMed</a:t>
            </a:r>
            <a:r>
              <a:rPr lang="en-US" sz="2800" dirty="0"/>
              <a:t> Dept Chair &amp; CEPAR Director</a:t>
            </a:r>
          </a:p>
          <a:p>
            <a:r>
              <a:rPr lang="en-US" dirty="0"/>
              <a:t>Kathleen Hiltz, MD – </a:t>
            </a:r>
            <a:r>
              <a:rPr lang="en-US" sz="2800" dirty="0"/>
              <a:t>House Staff Council President</a:t>
            </a:r>
          </a:p>
          <a:p>
            <a:r>
              <a:rPr lang="en-US" dirty="0"/>
              <a:t>Eva Valilis, MD – </a:t>
            </a:r>
            <a:r>
              <a:rPr lang="en-US" sz="2800" dirty="0"/>
              <a:t>Clinical Fellows Council Chair</a:t>
            </a:r>
            <a:endParaRPr lang="en-US" dirty="0"/>
          </a:p>
        </p:txBody>
      </p:sp>
    </p:spTree>
    <p:extLst>
      <p:ext uri="{BB962C8B-B14F-4D97-AF65-F5344CB8AC3E}">
        <p14:creationId xmlns:p14="http://schemas.microsoft.com/office/powerpoint/2010/main" val="2385719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471C-3F35-4590-A67A-D7AE59E317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A32AD1-7DA4-4106-B17A-7EFE267679B3}"/>
              </a:ext>
            </a:extLst>
          </p:cNvPr>
          <p:cNvSpPr>
            <a:spLocks noGrp="1"/>
          </p:cNvSpPr>
          <p:nvPr>
            <p:ph idx="1"/>
          </p:nvPr>
        </p:nvSpPr>
        <p:spPr/>
        <p:txBody>
          <a:bodyPr/>
          <a:lstStyle/>
          <a:p>
            <a:r>
              <a:rPr lang="en-US" dirty="0"/>
              <a:t>What are the current statistics for COVID infection among JHH employees? Specifically, what is the rate of COVID infection in vaccinated individuals now compared to what it was prior to delta variant?</a:t>
            </a:r>
          </a:p>
          <a:p>
            <a:endParaRPr lang="en-US" dirty="0"/>
          </a:p>
        </p:txBody>
      </p:sp>
    </p:spTree>
    <p:extLst>
      <p:ext uri="{BB962C8B-B14F-4D97-AF65-F5344CB8AC3E}">
        <p14:creationId xmlns:p14="http://schemas.microsoft.com/office/powerpoint/2010/main" val="2302551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25E766-D310-4EB6-B724-4C61C3A4D87F}"/>
              </a:ext>
            </a:extLst>
          </p:cNvPr>
          <p:cNvPicPr>
            <a:picLocks noChangeAspect="1"/>
          </p:cNvPicPr>
          <p:nvPr/>
        </p:nvPicPr>
        <p:blipFill rotWithShape="1">
          <a:blip r:embed="rId2"/>
          <a:srcRect l="9274" t="7262" r="75526" b="49474"/>
          <a:stretch/>
        </p:blipFill>
        <p:spPr>
          <a:xfrm>
            <a:off x="256674" y="160421"/>
            <a:ext cx="11572944" cy="6176211"/>
          </a:xfrm>
          <a:prstGeom prst="rect">
            <a:avLst/>
          </a:prstGeom>
        </p:spPr>
      </p:pic>
    </p:spTree>
    <p:extLst>
      <p:ext uri="{BB962C8B-B14F-4D97-AF65-F5344CB8AC3E}">
        <p14:creationId xmlns:p14="http://schemas.microsoft.com/office/powerpoint/2010/main" val="3856459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55F1-FB23-44AF-85F7-A46FBD3B708D}"/>
              </a:ext>
            </a:extLst>
          </p:cNvPr>
          <p:cNvSpPr>
            <a:spLocks noGrp="1"/>
          </p:cNvSpPr>
          <p:nvPr>
            <p:ph type="title"/>
          </p:nvPr>
        </p:nvSpPr>
        <p:spPr/>
        <p:txBody>
          <a:bodyPr/>
          <a:lstStyle/>
          <a:p>
            <a:r>
              <a:rPr lang="en-US" dirty="0"/>
              <a:t>Submit questions for next time here:</a:t>
            </a:r>
          </a:p>
        </p:txBody>
      </p:sp>
      <p:pic>
        <p:nvPicPr>
          <p:cNvPr id="4" name="Picture 3">
            <a:extLst>
              <a:ext uri="{FF2B5EF4-FFF2-40B4-BE49-F238E27FC236}">
                <a16:creationId xmlns:a16="http://schemas.microsoft.com/office/drawing/2014/main" id="{4E60D81C-9EDF-425C-A6B3-345E68A8DB20}"/>
              </a:ext>
            </a:extLst>
          </p:cNvPr>
          <p:cNvPicPr>
            <a:picLocks noChangeAspect="1"/>
          </p:cNvPicPr>
          <p:nvPr/>
        </p:nvPicPr>
        <p:blipFill>
          <a:blip r:embed="rId2"/>
          <a:stretch>
            <a:fillRect/>
          </a:stretch>
        </p:blipFill>
        <p:spPr>
          <a:xfrm>
            <a:off x="4203033" y="2360340"/>
            <a:ext cx="2777744" cy="3489985"/>
          </a:xfrm>
          <a:prstGeom prst="rect">
            <a:avLst/>
          </a:prstGeom>
        </p:spPr>
      </p:pic>
    </p:spTree>
    <p:extLst>
      <p:ext uri="{BB962C8B-B14F-4D97-AF65-F5344CB8AC3E}">
        <p14:creationId xmlns:p14="http://schemas.microsoft.com/office/powerpoint/2010/main" val="1030963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9942-B623-1347-A46D-7655027D3B8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94247F2-21B4-0F4F-9804-F1C2854B6309}"/>
              </a:ext>
            </a:extLst>
          </p:cNvPr>
          <p:cNvSpPr>
            <a:spLocks noGrp="1"/>
          </p:cNvSpPr>
          <p:nvPr>
            <p:ph idx="1"/>
          </p:nvPr>
        </p:nvSpPr>
        <p:spPr>
          <a:xfrm>
            <a:off x="590336" y="1737360"/>
            <a:ext cx="11029615" cy="4994910"/>
          </a:xfrm>
        </p:spPr>
        <p:txBody>
          <a:bodyPr>
            <a:normAutofit/>
          </a:bodyPr>
          <a:lstStyle/>
          <a:p>
            <a:r>
              <a:rPr lang="en-US" sz="3600" dirty="0"/>
              <a:t>State of the House [Covid Numbers at Hopkins] </a:t>
            </a:r>
          </a:p>
          <a:p>
            <a:r>
              <a:rPr lang="en-US" sz="3600" dirty="0"/>
              <a:t>COVID among trainees</a:t>
            </a:r>
          </a:p>
          <a:p>
            <a:r>
              <a:rPr lang="en-US" sz="3600" dirty="0"/>
              <a:t>Updates</a:t>
            </a:r>
          </a:p>
          <a:p>
            <a:r>
              <a:rPr lang="en-US" sz="3600" dirty="0"/>
              <a:t>Questions</a:t>
            </a:r>
          </a:p>
        </p:txBody>
      </p:sp>
    </p:spTree>
    <p:extLst>
      <p:ext uri="{BB962C8B-B14F-4D97-AF65-F5344CB8AC3E}">
        <p14:creationId xmlns:p14="http://schemas.microsoft.com/office/powerpoint/2010/main" val="362148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418917"/>
            <a:ext cx="10363200" cy="2020167"/>
          </a:xfrm>
        </p:spPr>
        <p:txBody>
          <a:bodyPr/>
          <a:lstStyle/>
          <a:p>
            <a:pPr algn="ctr"/>
            <a:r>
              <a:rPr lang="en-US" sz="4400" dirty="0"/>
              <a:t>State of the House</a:t>
            </a:r>
            <a:br>
              <a:rPr lang="en-US" sz="4400" dirty="0"/>
            </a:br>
            <a:br>
              <a:rPr lang="en-US" dirty="0"/>
            </a:br>
            <a:br>
              <a:rPr lang="en-US" dirty="0"/>
            </a:br>
            <a:endParaRPr lang="en-US" dirty="0"/>
          </a:p>
        </p:txBody>
      </p:sp>
    </p:spTree>
    <p:extLst>
      <p:ext uri="{BB962C8B-B14F-4D97-AF65-F5344CB8AC3E}">
        <p14:creationId xmlns:p14="http://schemas.microsoft.com/office/powerpoint/2010/main" val="2050158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2">
            <a:extLst>
              <a:ext uri="{FF2B5EF4-FFF2-40B4-BE49-F238E27FC236}">
                <a16:creationId xmlns:a16="http://schemas.microsoft.com/office/drawing/2014/main" id="{FE295DD1-C52F-44AD-A385-601021754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82" y="1380015"/>
            <a:ext cx="11634036" cy="449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039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838200" y="1222018"/>
            <a:ext cx="6400800" cy="1449335"/>
          </a:xfrm>
          <a:prstGeom prst="rect">
            <a:avLst/>
          </a:prstGeom>
          <a:ln w="19050">
            <a:solidFill>
              <a:schemeClr val="accent1"/>
            </a:solidFill>
          </a:ln>
        </p:spPr>
      </p:pic>
      <p:pic>
        <p:nvPicPr>
          <p:cNvPr id="10" name="Picture 9"/>
          <p:cNvPicPr>
            <a:picLocks noChangeAspect="1"/>
          </p:cNvPicPr>
          <p:nvPr/>
        </p:nvPicPr>
        <p:blipFill>
          <a:blip r:embed="rId4"/>
          <a:stretch>
            <a:fillRect/>
          </a:stretch>
        </p:blipFill>
        <p:spPr>
          <a:xfrm>
            <a:off x="2762693" y="2904134"/>
            <a:ext cx="6400800" cy="3846659"/>
          </a:xfrm>
          <a:prstGeom prst="rect">
            <a:avLst/>
          </a:prstGeom>
          <a:ln w="19050">
            <a:solidFill>
              <a:schemeClr val="accent1"/>
            </a:solidFill>
          </a:ln>
        </p:spPr>
      </p:pic>
      <p:sp>
        <p:nvSpPr>
          <p:cNvPr id="2" name="Title 1"/>
          <p:cNvSpPr>
            <a:spLocks noGrp="1"/>
          </p:cNvSpPr>
          <p:nvPr>
            <p:ph type="title"/>
          </p:nvPr>
        </p:nvSpPr>
        <p:spPr>
          <a:xfrm>
            <a:off x="593651" y="131521"/>
            <a:ext cx="10515600" cy="1325563"/>
          </a:xfrm>
        </p:spPr>
        <p:txBody>
          <a:bodyPr/>
          <a:lstStyle/>
          <a:p>
            <a:r>
              <a:rPr lang="en-US" dirty="0"/>
              <a:t>JHH COVID Census  -  8/23/21</a:t>
            </a:r>
          </a:p>
        </p:txBody>
      </p:sp>
      <p:sp>
        <p:nvSpPr>
          <p:cNvPr id="3" name="Slide Number Placeholder 2"/>
          <p:cNvSpPr>
            <a:spLocks noGrp="1"/>
          </p:cNvSpPr>
          <p:nvPr>
            <p:ph type="sldNum" sz="quarter" idx="12"/>
          </p:nvPr>
        </p:nvSpPr>
        <p:spPr/>
        <p:txBody>
          <a:bodyPr/>
          <a:lstStyle/>
          <a:p>
            <a:fld id="{5EC18B97-F46B-4ECB-B3A8-67E460B36BD0}" type="slidenum">
              <a:rPr lang="en-US" smtClean="0"/>
              <a:t>6</a:t>
            </a:fld>
            <a:endParaRPr lang="en-US"/>
          </a:p>
        </p:txBody>
      </p:sp>
    </p:spTree>
    <p:extLst>
      <p:ext uri="{BB962C8B-B14F-4D97-AF65-F5344CB8AC3E}">
        <p14:creationId xmlns:p14="http://schemas.microsoft.com/office/powerpoint/2010/main" val="260486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EDADE3-B581-48EE-9B8E-462A707ED6F1}"/>
              </a:ext>
            </a:extLst>
          </p:cNvPr>
          <p:cNvPicPr>
            <a:picLocks noChangeAspect="1"/>
          </p:cNvPicPr>
          <p:nvPr/>
        </p:nvPicPr>
        <p:blipFill>
          <a:blip r:embed="rId2"/>
          <a:stretch>
            <a:fillRect/>
          </a:stretch>
        </p:blipFill>
        <p:spPr>
          <a:xfrm>
            <a:off x="784699" y="2242744"/>
            <a:ext cx="4794542" cy="1957116"/>
          </a:xfrm>
          <a:prstGeom prst="rect">
            <a:avLst/>
          </a:prstGeom>
          <a:ln w="19050">
            <a:solidFill>
              <a:schemeClr val="accent1"/>
            </a:solidFill>
          </a:ln>
        </p:spPr>
      </p:pic>
      <p:pic>
        <p:nvPicPr>
          <p:cNvPr id="3" name="Picture 2">
            <a:extLst>
              <a:ext uri="{FF2B5EF4-FFF2-40B4-BE49-F238E27FC236}">
                <a16:creationId xmlns:a16="http://schemas.microsoft.com/office/drawing/2014/main" id="{E4B99F1F-4E8A-4489-B474-A00F37DD8A6B}"/>
              </a:ext>
            </a:extLst>
          </p:cNvPr>
          <p:cNvPicPr>
            <a:picLocks noChangeAspect="1"/>
          </p:cNvPicPr>
          <p:nvPr/>
        </p:nvPicPr>
        <p:blipFill>
          <a:blip r:embed="rId3"/>
          <a:stretch>
            <a:fillRect/>
          </a:stretch>
        </p:blipFill>
        <p:spPr>
          <a:xfrm>
            <a:off x="6612761" y="1293060"/>
            <a:ext cx="4794542" cy="5270033"/>
          </a:xfrm>
          <a:prstGeom prst="rect">
            <a:avLst/>
          </a:prstGeom>
          <a:ln w="19050">
            <a:solidFill>
              <a:schemeClr val="accent1"/>
            </a:solidFill>
          </a:ln>
        </p:spPr>
      </p:pic>
      <p:sp>
        <p:nvSpPr>
          <p:cNvPr id="4" name="Title 1">
            <a:extLst>
              <a:ext uri="{FF2B5EF4-FFF2-40B4-BE49-F238E27FC236}">
                <a16:creationId xmlns:a16="http://schemas.microsoft.com/office/drawing/2014/main" id="{5F95694F-A3D6-4765-A93D-EEE10C430FE1}"/>
              </a:ext>
            </a:extLst>
          </p:cNvPr>
          <p:cNvSpPr txBox="1">
            <a:spLocks/>
          </p:cNvSpPr>
          <p:nvPr/>
        </p:nvSpPr>
        <p:spPr>
          <a:xfrm>
            <a:off x="593651" y="13152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JHM COVID Census  -  8/23/21</a:t>
            </a:r>
          </a:p>
        </p:txBody>
      </p:sp>
    </p:spTree>
    <p:extLst>
      <p:ext uri="{BB962C8B-B14F-4D97-AF65-F5344CB8AC3E}">
        <p14:creationId xmlns:p14="http://schemas.microsoft.com/office/powerpoint/2010/main" val="2172729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16024" y="1245794"/>
            <a:ext cx="7698000" cy="5409406"/>
          </a:xfrm>
          <a:prstGeom prst="rect">
            <a:avLst/>
          </a:prstGeom>
        </p:spPr>
      </p:pic>
      <p:sp>
        <p:nvSpPr>
          <p:cNvPr id="2" name="Title 1"/>
          <p:cNvSpPr>
            <a:spLocks noGrp="1"/>
          </p:cNvSpPr>
          <p:nvPr>
            <p:ph type="title"/>
          </p:nvPr>
        </p:nvSpPr>
        <p:spPr>
          <a:xfrm>
            <a:off x="196516" y="100597"/>
            <a:ext cx="10515600" cy="1325563"/>
          </a:xfrm>
        </p:spPr>
        <p:txBody>
          <a:bodyPr/>
          <a:lstStyle/>
          <a:p>
            <a:r>
              <a:rPr lang="en-US" dirty="0"/>
              <a:t>Statewide Covid Hospitalizations</a:t>
            </a:r>
          </a:p>
        </p:txBody>
      </p:sp>
      <p:sp>
        <p:nvSpPr>
          <p:cNvPr id="4" name="Slide Number Placeholder 3"/>
          <p:cNvSpPr>
            <a:spLocks noGrp="1"/>
          </p:cNvSpPr>
          <p:nvPr>
            <p:ph type="sldNum" sz="quarter" idx="12"/>
          </p:nvPr>
        </p:nvSpPr>
        <p:spPr/>
        <p:txBody>
          <a:bodyPr/>
          <a:lstStyle/>
          <a:p>
            <a:fld id="{5EC18B97-F46B-4ECB-B3A8-67E460B36BD0}" type="slidenum">
              <a:rPr lang="en-US" smtClean="0"/>
              <a:t>8</a:t>
            </a:fld>
            <a:endParaRPr lang="en-US"/>
          </a:p>
        </p:txBody>
      </p:sp>
    </p:spTree>
    <p:extLst>
      <p:ext uri="{BB962C8B-B14F-4D97-AF65-F5344CB8AC3E}">
        <p14:creationId xmlns:p14="http://schemas.microsoft.com/office/powerpoint/2010/main" val="178908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9127C9-1631-4C2E-BA8D-4B8215AE4F0D}"/>
              </a:ext>
            </a:extLst>
          </p:cNvPr>
          <p:cNvPicPr>
            <a:picLocks noChangeAspect="1"/>
          </p:cNvPicPr>
          <p:nvPr/>
        </p:nvPicPr>
        <p:blipFill>
          <a:blip r:embed="rId2"/>
          <a:stretch>
            <a:fillRect/>
          </a:stretch>
        </p:blipFill>
        <p:spPr>
          <a:xfrm>
            <a:off x="1422284" y="176463"/>
            <a:ext cx="9181548" cy="6455541"/>
          </a:xfrm>
          <a:prstGeom prst="rect">
            <a:avLst/>
          </a:prstGeom>
        </p:spPr>
      </p:pic>
    </p:spTree>
    <p:extLst>
      <p:ext uri="{BB962C8B-B14F-4D97-AF65-F5344CB8AC3E}">
        <p14:creationId xmlns:p14="http://schemas.microsoft.com/office/powerpoint/2010/main" val="4235532905"/>
      </p:ext>
    </p:extLst>
  </p:cSld>
  <p:clrMapOvr>
    <a:masterClrMapping/>
  </p:clrMapOvr>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34191</TotalTime>
  <Words>1139</Words>
  <Application>Microsoft Office PowerPoint</Application>
  <PresentationFormat>Widescreen</PresentationFormat>
  <Paragraphs>298</Paragraphs>
  <Slides>22</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Calibri Light</vt:lpstr>
      <vt:lpstr>Impact</vt:lpstr>
      <vt:lpstr>Times</vt:lpstr>
      <vt:lpstr>Times New Roman</vt:lpstr>
      <vt:lpstr>1_Office Theme</vt:lpstr>
      <vt:lpstr>Office Theme</vt:lpstr>
      <vt:lpstr>2_Office Theme</vt:lpstr>
      <vt:lpstr>GME Office House Staff Council Clinical Fellows Council GME Situational Update</vt:lpstr>
      <vt:lpstr>Leadership Panel</vt:lpstr>
      <vt:lpstr>Agenda</vt:lpstr>
      <vt:lpstr>State of the House   </vt:lpstr>
      <vt:lpstr>PowerPoint Presentation</vt:lpstr>
      <vt:lpstr>JHH COVID Census  -  8/23/21</vt:lpstr>
      <vt:lpstr>PowerPoint Presentation</vt:lpstr>
      <vt:lpstr>Statewide Covid Hospitalizations</vt:lpstr>
      <vt:lpstr>PowerPoint Presentation</vt:lpstr>
      <vt:lpstr>Johns Hopkins Hospital Surge Plan 4.0 - Revised 8/19  5PM</vt:lpstr>
      <vt:lpstr>Johns Hopkins OB &amp; Children’s Center Surge Plan - Revised 8/23  11 AM</vt:lpstr>
      <vt:lpstr>PowerPoint Presentation</vt:lpstr>
      <vt:lpstr>Updates</vt:lpstr>
      <vt:lpstr>Updates</vt:lpstr>
      <vt:lpstr>Updates</vt:lpstr>
      <vt:lpstr>Updates</vt:lpstr>
      <vt:lpstr>Questions  ….thank you for submitting them!   </vt:lpstr>
      <vt:lpstr>PowerPoint Presentation</vt:lpstr>
      <vt:lpstr>PowerPoint Presentation</vt:lpstr>
      <vt:lpstr>PowerPoint Presentation</vt:lpstr>
      <vt:lpstr>PowerPoint Presentation</vt:lpstr>
      <vt:lpstr>Submit questions for next time here:</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LHeconomics@jhmi.edu;rmehta14@jhmi.edu;annaye@jhmi.edu</dc:creator>
  <cp:lastModifiedBy>Mara Veraar</cp:lastModifiedBy>
  <cp:revision>1649</cp:revision>
  <dcterms:created xsi:type="dcterms:W3CDTF">2020-03-15T19:37:45Z</dcterms:created>
  <dcterms:modified xsi:type="dcterms:W3CDTF">2021-08-27T15:41:56Z</dcterms:modified>
</cp:coreProperties>
</file>