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377" r:id="rId4"/>
    <p:sldId id="419" r:id="rId5"/>
    <p:sldId id="378" r:id="rId6"/>
    <p:sldId id="372" r:id="rId7"/>
    <p:sldId id="424" r:id="rId8"/>
    <p:sldId id="273" r:id="rId9"/>
    <p:sldId id="432" r:id="rId10"/>
    <p:sldId id="285" r:id="rId11"/>
    <p:sldId id="431" r:id="rId12"/>
    <p:sldId id="493" r:id="rId13"/>
    <p:sldId id="494" r:id="rId14"/>
    <p:sldId id="429" r:id="rId15"/>
    <p:sldId id="495" r:id="rId16"/>
    <p:sldId id="421" r:id="rId17"/>
    <p:sldId id="423" r:id="rId18"/>
    <p:sldId id="397" r:id="rId19"/>
    <p:sldId id="428" r:id="rId20"/>
    <p:sldId id="426" r:id="rId21"/>
    <p:sldId id="4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B8E93A-820A-7C46-87DE-FBF87C3EA58F}">
          <p14:sldIdLst>
            <p14:sldId id="377"/>
            <p14:sldId id="419"/>
            <p14:sldId id="378"/>
            <p14:sldId id="372"/>
            <p14:sldId id="424"/>
            <p14:sldId id="273"/>
            <p14:sldId id="432"/>
            <p14:sldId id="285"/>
            <p14:sldId id="431"/>
            <p14:sldId id="493"/>
            <p14:sldId id="494"/>
            <p14:sldId id="429"/>
            <p14:sldId id="495"/>
            <p14:sldId id="421"/>
            <p14:sldId id="423"/>
            <p14:sldId id="397"/>
            <p14:sldId id="428"/>
            <p14:sldId id="426"/>
            <p14:sldId id="425"/>
          </p14:sldIdLst>
        </p14:section>
        <p14:section name="Other" id="{66E1AC2D-02A3-5044-A5A2-94A5EFC6F99F}">
          <p14:sldIdLst/>
        </p14:section>
        <p14:section name="Vaccine" id="{EF32C7DC-A564-BC4B-A538-556F0CCA9C9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76D"/>
    <a:srgbClr val="EDEDED"/>
    <a:srgbClr val="00B050"/>
    <a:srgbClr val="FFC000"/>
    <a:srgbClr val="FF0000"/>
    <a:srgbClr val="2F5597"/>
    <a:srgbClr val="8FAADC"/>
    <a:srgbClr val="0066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71" autoAdjust="0"/>
    <p:restoredTop sz="96374" autoAdjust="0"/>
  </p:normalViewPr>
  <p:slideViewPr>
    <p:cSldViewPr snapToGrid="0">
      <p:cViewPr varScale="1">
        <p:scale>
          <a:sx n="73" d="100"/>
          <a:sy n="73" d="100"/>
        </p:scale>
        <p:origin x="8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B2200-1B0A-4A14-94FF-1C00FB4E8CF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C20FA-674F-4E41-8471-B4A5E03C8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1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date immediately.</a:t>
            </a:r>
            <a:r>
              <a:rPr lang="en-US" baseline="0" dirty="0"/>
              <a:t> Change time right before submission.</a:t>
            </a:r>
          </a:p>
          <a:p>
            <a:endParaRPr lang="en-US" baseline="0" dirty="0"/>
          </a:p>
          <a:p>
            <a:r>
              <a:rPr lang="en-US" baseline="0" dirty="0"/>
              <a:t>Make sure your name/title is in bottom left, so people know who to email questions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20FA-674F-4E41-8471-B4A5E03C8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Epic COVID Monitoring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30463-9F0F-471D-ACA4-42528D5B36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https://reports.crisphealth.org/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30463-9F0F-471D-ACA4-42528D5B36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20FA-674F-4E41-8471-B4A5E03C8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23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20FA-674F-4E41-8471-B4A5E03C8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8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C20FA-674F-4E41-8471-B4A5E03C81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1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79501" y="876300"/>
            <a:ext cx="104013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79501" y="20574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200" y="6400800"/>
            <a:ext cx="2540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6B4D2938-A87B-498A-A3AF-C6D193B3D87D}" type="datetime4">
              <a:rPr lang="en-US" altLang="en-US"/>
              <a:pPr/>
              <a:t>September 9, 2021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400800"/>
            <a:ext cx="38608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940800" y="6400800"/>
            <a:ext cx="2540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2C922685-92AB-416D-BA01-79F0BAF81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70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05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6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6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92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3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0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4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165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64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B165-7506-439D-BDB0-4EC962FD3A02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9EF8-3AEB-445C-805A-E5396AD604DA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3091" y="1198258"/>
            <a:ext cx="11234058" cy="0"/>
          </a:xfrm>
          <a:prstGeom prst="line">
            <a:avLst/>
          </a:prstGeom>
          <a:ln w="28575">
            <a:solidFill>
              <a:srgbClr val="0A2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49F0-5278-4C2B-B6CF-68FC4525FF55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FEE2-54AD-4EA6-AF75-77E908A6499F}" type="datetime1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3091" y="1198258"/>
            <a:ext cx="11234058" cy="0"/>
          </a:xfrm>
          <a:prstGeom prst="line">
            <a:avLst/>
          </a:prstGeom>
          <a:ln w="28575">
            <a:solidFill>
              <a:srgbClr val="0A2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33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E77-3123-4255-8FFF-8B06F29EDE05}" type="datetime1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3091" y="1198258"/>
            <a:ext cx="11234058" cy="0"/>
          </a:xfrm>
          <a:prstGeom prst="line">
            <a:avLst/>
          </a:prstGeom>
          <a:ln w="28575">
            <a:solidFill>
              <a:srgbClr val="0A2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EA1F-5E0E-4285-AB59-7F60A0F92786}" type="datetime1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3091" y="1198258"/>
            <a:ext cx="11234058" cy="0"/>
          </a:xfrm>
          <a:prstGeom prst="line">
            <a:avLst/>
          </a:prstGeom>
          <a:ln w="28575">
            <a:solidFill>
              <a:srgbClr val="0A2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4244-49D5-4C08-A6B4-1CDD22B280EB}" type="datetime1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972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0A6E-A162-4B25-BA23-A1A1FEBF29B0}" type="datetime1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6B5-0F7D-4798-9E4E-34A0F44C9D6D}" type="datetime1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666F-4200-436E-9857-B9C26599F7A9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C3FE-7076-4129-BA49-A3A8F77A7731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04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62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02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25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47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81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079500" y="390525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75A0EC91-E693-48E0-81A4-C86CAFC4CB5F}" type="datetime4">
              <a:rPr lang="en-US" altLang="en-US"/>
              <a:pPr/>
              <a:t>September 9, 2021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860800" y="6324600"/>
            <a:ext cx="386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29600" y="632460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53DBF943-F78E-42E8-B506-164AF2424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35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254B8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254B8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254B8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254B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EB89-2A5B-468C-9901-DC2B924AE0A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4F55-2017-4E2D-9F6E-64967F6E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7822-9E45-4E69-B851-04AF86044DF8}" type="datetime1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8B97-F46B-4ECB-B3A8-67E460B36B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721475"/>
            <a:ext cx="12192000" cy="16557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Image result for johns hopkins medicine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6" b="20457"/>
          <a:stretch/>
        </p:blipFill>
        <p:spPr bwMode="auto">
          <a:xfrm>
            <a:off x="10435261" y="5454086"/>
            <a:ext cx="1458097" cy="9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A2B6F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A2B6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A2B6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A2B6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2B6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2B6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ACA9-3202-F547-B1EC-972CAD46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849745"/>
            <a:ext cx="10625328" cy="417945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GME Office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House Staff Council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Clinical Fellows Council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GME Situational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487C2-29FB-C343-B3D3-6F5C21549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2564" y="484632"/>
            <a:ext cx="3147043" cy="959573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9/9/2021</a:t>
            </a:r>
          </a:p>
        </p:txBody>
      </p:sp>
    </p:spTree>
    <p:extLst>
      <p:ext uri="{BB962C8B-B14F-4D97-AF65-F5344CB8AC3E}">
        <p14:creationId xmlns:p14="http://schemas.microsoft.com/office/powerpoint/2010/main" val="132045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9021" y="5414954"/>
            <a:ext cx="1792786" cy="109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Johns Hopkins Hospital Surge Plan 4.0 - Revised 8/19  5PM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97" y="5792346"/>
            <a:ext cx="3963941" cy="775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 capacity for COVID patients who are admitted via JHH EDs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ORs running as long as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COVID-19/PUI patients to be admitted out of the ED ASAP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Utilize the COVID-19 Alternate Care Sites to fullest extent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5428" y="5792346"/>
            <a:ext cx="4637778" cy="775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Legend: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63360" y="6050215"/>
            <a:ext cx="1284021" cy="474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NON-COVID 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Beds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4904" y="6050215"/>
            <a:ext cx="1626422" cy="474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PARTIAL COVID 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Beds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59318" y="1395480"/>
            <a:ext cx="2061556" cy="42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PHASE 1 – C (TBD)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35-40 COVID BEDS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59318" y="1395480"/>
            <a:ext cx="2061556" cy="4236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27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2648" y="5770117"/>
            <a:ext cx="3402270" cy="30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† If/when needed AND if census drops to allow</a:t>
            </a: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Can split half at a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17778" y="5956347"/>
            <a:ext cx="2028301" cy="489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186792" y="1394031"/>
            <a:ext cx="2061556" cy="42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PHASE 1 – B (TBD)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28 COVID BEDS</a:t>
            </a:r>
            <a:endParaRPr kumimoji="0" lang="en-US" sz="1400" b="0" i="0" u="none" strike="noStrike" kern="1200" cap="none" spc="0" normalizeH="0" baseline="0" noProof="0" dirty="0">
              <a:ln w="127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34188" y="1400035"/>
            <a:ext cx="2061556" cy="42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PHASE 1 – A (8/17)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 COVID BEDS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180304" y="1923036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MPCU (Nelson 5)*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 (2 ICU)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180304" y="2384109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Meyer 9*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180304" y="3302381"/>
            <a:ext cx="1614552" cy="4047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Nelson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Beds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177832" y="2842230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Meyer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180304" y="3767328"/>
            <a:ext cx="1614552" cy="4047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 err="1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</a:t>
            </a: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 East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Beds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3181916" y="4228401"/>
            <a:ext cx="1614552" cy="4047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MICU (Zayed 10E)*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beds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181259" y="5136131"/>
            <a:ext cx="1614552" cy="388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180304" y="4688951"/>
            <a:ext cx="1614552" cy="388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SICU (Zayed 9E)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beds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194957" y="1390454"/>
            <a:ext cx="2061556" cy="4236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27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936367" y="1400035"/>
            <a:ext cx="2061556" cy="4236357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27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102168" y="6050215"/>
            <a:ext cx="1467948" cy="474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 PRESSURE COVID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Beds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B4054F-38E9-4647-9B76-3D77E7D616F5}"/>
              </a:ext>
            </a:extLst>
          </p:cNvPr>
          <p:cNvSpPr/>
          <p:nvPr/>
        </p:nvSpPr>
        <p:spPr>
          <a:xfrm>
            <a:off x="5381256" y="1910097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MPCU (Nelson 5)*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 (2 ICU)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8FC0196-5C5C-4E07-AFCF-BE5DE089A195}"/>
              </a:ext>
            </a:extLst>
          </p:cNvPr>
          <p:cNvSpPr/>
          <p:nvPr/>
        </p:nvSpPr>
        <p:spPr>
          <a:xfrm>
            <a:off x="5381256" y="2371170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Meyer 9*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CB12873-D433-4671-8346-6327C6A16D17}"/>
              </a:ext>
            </a:extLst>
          </p:cNvPr>
          <p:cNvSpPr/>
          <p:nvPr/>
        </p:nvSpPr>
        <p:spPr>
          <a:xfrm>
            <a:off x="5381256" y="3289442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Nelson 4  &amp;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Beds (4 each unit)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615432-6625-45E9-AEC4-49E3C5982F7B}"/>
              </a:ext>
            </a:extLst>
          </p:cNvPr>
          <p:cNvSpPr/>
          <p:nvPr/>
        </p:nvSpPr>
        <p:spPr>
          <a:xfrm>
            <a:off x="5378784" y="2829291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Meyer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22AE86E-02E0-4D74-B372-4C5EE51893BF}"/>
              </a:ext>
            </a:extLst>
          </p:cNvPr>
          <p:cNvSpPr/>
          <p:nvPr/>
        </p:nvSpPr>
        <p:spPr>
          <a:xfrm>
            <a:off x="5381256" y="3754389"/>
            <a:ext cx="1614552" cy="4047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 err="1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</a:t>
            </a: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 East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Beds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5836715-2268-4FAF-B26E-8A6FA4A03570}"/>
              </a:ext>
            </a:extLst>
          </p:cNvPr>
          <p:cNvSpPr/>
          <p:nvPr/>
        </p:nvSpPr>
        <p:spPr>
          <a:xfrm>
            <a:off x="5382868" y="4215462"/>
            <a:ext cx="1614552" cy="4047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MICU (Zayed 10E)*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beds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76B54B4-569B-4600-9F43-B21F822E0D85}"/>
              </a:ext>
            </a:extLst>
          </p:cNvPr>
          <p:cNvSpPr/>
          <p:nvPr/>
        </p:nvSpPr>
        <p:spPr>
          <a:xfrm>
            <a:off x="5382211" y="5123192"/>
            <a:ext cx="1614552" cy="388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D4920D4-2954-4889-9FA7-E011467E666D}"/>
              </a:ext>
            </a:extLst>
          </p:cNvPr>
          <p:cNvSpPr/>
          <p:nvPr/>
        </p:nvSpPr>
        <p:spPr>
          <a:xfrm>
            <a:off x="5381256" y="4676012"/>
            <a:ext cx="1614552" cy="388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SICU (</a:t>
            </a:r>
            <a:r>
              <a:rPr kumimoji="0" lang="en-US" sz="900" b="1" i="0" u="sng" strike="noStrike" kern="1200" cap="none" spc="0" normalizeH="0" baseline="0" noProof="0" dirty="0" err="1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</a:t>
            </a: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beds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016CDAA-11A1-4589-9E71-7BE08B9E7A5F}"/>
              </a:ext>
            </a:extLst>
          </p:cNvPr>
          <p:cNvSpPr/>
          <p:nvPr/>
        </p:nvSpPr>
        <p:spPr>
          <a:xfrm>
            <a:off x="7575382" y="1910097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MPCU (Nelson 5)*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 (2 ICU)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F9CBE5C-4C2C-4FF0-AD4F-C226DC47BF1F}"/>
              </a:ext>
            </a:extLst>
          </p:cNvPr>
          <p:cNvSpPr/>
          <p:nvPr/>
        </p:nvSpPr>
        <p:spPr>
          <a:xfrm>
            <a:off x="7575382" y="2371170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Meyer 9*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3D306DA-DE16-49D0-AAC3-24CB0E0FBBB4}"/>
              </a:ext>
            </a:extLst>
          </p:cNvPr>
          <p:cNvSpPr/>
          <p:nvPr/>
        </p:nvSpPr>
        <p:spPr>
          <a:xfrm>
            <a:off x="7575382" y="3289442"/>
            <a:ext cx="1614552" cy="4047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Nelson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Beds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26BD5B-50BA-4ED7-A72A-5DCE8A89F387}"/>
              </a:ext>
            </a:extLst>
          </p:cNvPr>
          <p:cNvSpPr/>
          <p:nvPr/>
        </p:nvSpPr>
        <p:spPr>
          <a:xfrm>
            <a:off x="7572910" y="2829291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Meyer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21B7871-EDE8-43FD-9C04-630336AA785E}"/>
              </a:ext>
            </a:extLst>
          </p:cNvPr>
          <p:cNvSpPr/>
          <p:nvPr/>
        </p:nvSpPr>
        <p:spPr>
          <a:xfrm>
            <a:off x="7575382" y="3754389"/>
            <a:ext cx="1614552" cy="4047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 err="1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</a:t>
            </a: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 East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8-9 Beds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E15BED9-AF96-40CD-83BA-88AFED1BEB35}"/>
              </a:ext>
            </a:extLst>
          </p:cNvPr>
          <p:cNvSpPr/>
          <p:nvPr/>
        </p:nvSpPr>
        <p:spPr>
          <a:xfrm>
            <a:off x="7576994" y="4215462"/>
            <a:ext cx="1614552" cy="4047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MICU (Zayed 10E)*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beds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198411A-8C7D-44A6-8A70-39AA43786098}"/>
              </a:ext>
            </a:extLst>
          </p:cNvPr>
          <p:cNvSpPr/>
          <p:nvPr/>
        </p:nvSpPr>
        <p:spPr>
          <a:xfrm>
            <a:off x="7576337" y="5123192"/>
            <a:ext cx="1614552" cy="388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789DC9F-4E5A-4A6A-A77B-120D3432B587}"/>
              </a:ext>
            </a:extLst>
          </p:cNvPr>
          <p:cNvSpPr/>
          <p:nvPr/>
        </p:nvSpPr>
        <p:spPr>
          <a:xfrm>
            <a:off x="7575382" y="4676012"/>
            <a:ext cx="1614552" cy="388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SICU (</a:t>
            </a:r>
            <a:r>
              <a:rPr kumimoji="0" lang="en-US" sz="900" b="1" i="0" u="sng" strike="noStrike" kern="1200" cap="none" spc="0" normalizeH="0" baseline="0" noProof="0" dirty="0" err="1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</a:t>
            </a: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beds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20852-AD09-4B0B-BD25-9E1F73B51C5E}"/>
              </a:ext>
            </a:extLst>
          </p:cNvPr>
          <p:cNvSpPr txBox="1"/>
          <p:nvPr/>
        </p:nvSpPr>
        <p:spPr>
          <a:xfrm>
            <a:off x="7641080" y="3634765"/>
            <a:ext cx="322488" cy="198516"/>
          </a:xfrm>
          <a:prstGeom prst="rect">
            <a:avLst/>
          </a:prstGeom>
          <a:solidFill>
            <a:schemeClr val="bg1"/>
          </a:solidFill>
          <a:ln>
            <a:solidFill>
              <a:srgbClr val="1E376D"/>
            </a:solidFill>
          </a:ln>
        </p:spPr>
        <p:txBody>
          <a:bodyPr wrap="square" lIns="18288" tIns="18288" rIns="18288" bIns="18288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904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9021" y="5414954"/>
            <a:ext cx="1792786" cy="109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Johns Hopkins OB &amp; Children’s Center Surge Plan - Revised 8/23  11 AM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697" y="5792346"/>
            <a:ext cx="3963941" cy="775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 capacity for COVID patients who are admitted via JHH EDs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ORs running as long as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COVID-19/PUI patients to be admitted out of the ED ASAP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Utilize the COVID-19 Alternate Care Sites to fullest extent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5428" y="5792346"/>
            <a:ext cx="4637778" cy="775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Legend: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63360" y="6050215"/>
            <a:ext cx="1284021" cy="474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NON-COVID 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Beds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4904" y="6050215"/>
            <a:ext cx="1626422" cy="474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PARTIAL COVID 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Beds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59318" y="1395480"/>
            <a:ext cx="2061556" cy="42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PHASE 1 – C (TBD)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 COVID BEDS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59318" y="1395480"/>
            <a:ext cx="2061556" cy="4236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27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2648" y="5770117"/>
            <a:ext cx="3402270" cy="30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† If/when needed AND if census drops to allow</a:t>
            </a: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A2B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Can split half at a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17778" y="5956347"/>
            <a:ext cx="2028301" cy="489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186792" y="1394031"/>
            <a:ext cx="2061556" cy="42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PHASE 1 – B (TBD)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 COVID BEDS</a:t>
            </a:r>
            <a:endParaRPr kumimoji="0" lang="en-US" sz="1400" b="0" i="0" u="none" strike="noStrike" kern="1200" cap="none" spc="0" normalizeH="0" baseline="0" noProof="0" dirty="0">
              <a:ln w="127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34188" y="1400035"/>
            <a:ext cx="2061556" cy="42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PHASE 1 – A (8/17)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127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 COVID BEDS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194957" y="1390454"/>
            <a:ext cx="2061556" cy="4236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27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936367" y="1400035"/>
            <a:ext cx="2061556" cy="4236357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127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102168" y="6050215"/>
            <a:ext cx="1467948" cy="474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 PRESSURE COVID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Beds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CC93D37-4D82-4DCC-A6B6-4245CE229D39}"/>
              </a:ext>
            </a:extLst>
          </p:cNvPr>
          <p:cNvSpPr/>
          <p:nvPr/>
        </p:nvSpPr>
        <p:spPr>
          <a:xfrm>
            <a:off x="3132235" y="1925218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 8W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Beds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3C9411-D900-470E-9549-12EDB42FB570}"/>
              </a:ext>
            </a:extLst>
          </p:cNvPr>
          <p:cNvSpPr/>
          <p:nvPr/>
        </p:nvSpPr>
        <p:spPr>
          <a:xfrm>
            <a:off x="3127772" y="2385465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 8E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L&amp;D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529C96-4EC5-4002-A696-E80F45B29F5B}"/>
              </a:ext>
            </a:extLst>
          </p:cNvPr>
          <p:cNvSpPr/>
          <p:nvPr/>
        </p:nvSpPr>
        <p:spPr>
          <a:xfrm>
            <a:off x="3127772" y="2841795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JHCC Beds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 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Beds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77094F6-6CDD-4735-90AA-2705BA369F7F}"/>
              </a:ext>
            </a:extLst>
          </p:cNvPr>
          <p:cNvSpPr/>
          <p:nvPr/>
        </p:nvSpPr>
        <p:spPr>
          <a:xfrm>
            <a:off x="3125063" y="3298125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JHCC Beds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 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Beds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B9223E-8B02-4BCD-877C-9CB381648276}"/>
              </a:ext>
            </a:extLst>
          </p:cNvPr>
          <p:cNvSpPr/>
          <p:nvPr/>
        </p:nvSpPr>
        <p:spPr>
          <a:xfrm>
            <a:off x="5386782" y="2385465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 8E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L&amp;D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B7E429-A8AB-43A2-BE16-3E6797204F40}"/>
              </a:ext>
            </a:extLst>
          </p:cNvPr>
          <p:cNvSpPr/>
          <p:nvPr/>
        </p:nvSpPr>
        <p:spPr>
          <a:xfrm>
            <a:off x="5386782" y="2841795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JHCC Beds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 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Beds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4F7FEF-42C2-45D7-89DC-26758C283C9D}"/>
              </a:ext>
            </a:extLst>
          </p:cNvPr>
          <p:cNvSpPr/>
          <p:nvPr/>
        </p:nvSpPr>
        <p:spPr>
          <a:xfrm>
            <a:off x="5384073" y="3298125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JHCC Beds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 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Beds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12B6430-F472-4C24-8324-D16105F435D2}"/>
              </a:ext>
            </a:extLst>
          </p:cNvPr>
          <p:cNvSpPr/>
          <p:nvPr/>
        </p:nvSpPr>
        <p:spPr>
          <a:xfrm>
            <a:off x="5386479" y="1919339"/>
            <a:ext cx="1614552" cy="4047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 8W (if volume allows)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52C0EC-C722-4B37-BC03-42D25F84B322}"/>
              </a:ext>
            </a:extLst>
          </p:cNvPr>
          <p:cNvSpPr/>
          <p:nvPr/>
        </p:nvSpPr>
        <p:spPr>
          <a:xfrm>
            <a:off x="7602874" y="2385465"/>
            <a:ext cx="1614552" cy="404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 8E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L&amp;D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127"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56AB464-ABD0-4202-A822-BE4DF8B69D55}"/>
              </a:ext>
            </a:extLst>
          </p:cNvPr>
          <p:cNvSpPr/>
          <p:nvPr/>
        </p:nvSpPr>
        <p:spPr>
          <a:xfrm>
            <a:off x="7602874" y="2841795"/>
            <a:ext cx="1614552" cy="4047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JHCC Beds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 ICU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Beds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0B78052-23A3-4E20-9E90-49E9FABF54BA}"/>
              </a:ext>
            </a:extLst>
          </p:cNvPr>
          <p:cNvSpPr/>
          <p:nvPr/>
        </p:nvSpPr>
        <p:spPr>
          <a:xfrm>
            <a:off x="7600165" y="3298125"/>
            <a:ext cx="1614552" cy="4047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JHCC Beds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 Acute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Beds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1696FCE-B174-4F7A-81D0-FD43DA2E7E47}"/>
              </a:ext>
            </a:extLst>
          </p:cNvPr>
          <p:cNvSpPr/>
          <p:nvPr/>
        </p:nvSpPr>
        <p:spPr>
          <a:xfrm>
            <a:off x="7602571" y="1919339"/>
            <a:ext cx="1614552" cy="4047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Zayed 8W (if volume allows)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37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Beds</a:t>
            </a:r>
          </a:p>
        </p:txBody>
      </p:sp>
    </p:spTree>
    <p:extLst>
      <p:ext uri="{BB962C8B-B14F-4D97-AF65-F5344CB8AC3E}">
        <p14:creationId xmlns:p14="http://schemas.microsoft.com/office/powerpoint/2010/main" val="2999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8B8170-5164-41B8-8C38-B4B3ABCC9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98368"/>
              </p:ext>
            </p:extLst>
          </p:nvPr>
        </p:nvGraphicFramePr>
        <p:xfrm>
          <a:off x="4555958" y="-36091"/>
          <a:ext cx="7106655" cy="6887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5355">
                  <a:extLst>
                    <a:ext uri="{9D8B030D-6E8A-4147-A177-3AD203B41FA5}">
                      <a16:colId xmlns:a16="http://schemas.microsoft.com/office/drawing/2014/main" val="3580164123"/>
                    </a:ext>
                  </a:extLst>
                </a:gridCol>
                <a:gridCol w="1198509">
                  <a:extLst>
                    <a:ext uri="{9D8B030D-6E8A-4147-A177-3AD203B41FA5}">
                      <a16:colId xmlns:a16="http://schemas.microsoft.com/office/drawing/2014/main" val="465709025"/>
                    </a:ext>
                  </a:extLst>
                </a:gridCol>
                <a:gridCol w="1569879">
                  <a:extLst>
                    <a:ext uri="{9D8B030D-6E8A-4147-A177-3AD203B41FA5}">
                      <a16:colId xmlns:a16="http://schemas.microsoft.com/office/drawing/2014/main" val="3722832571"/>
                    </a:ext>
                  </a:extLst>
                </a:gridCol>
                <a:gridCol w="1282912">
                  <a:extLst>
                    <a:ext uri="{9D8B030D-6E8A-4147-A177-3AD203B41FA5}">
                      <a16:colId xmlns:a16="http://schemas.microsoft.com/office/drawing/2014/main" val="1144737062"/>
                    </a:ext>
                  </a:extLst>
                </a:gridCol>
              </a:tblGrid>
              <a:tr h="4794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Residency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# Positive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# Trainees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% Positive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038126594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Emergency Medicine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14.6%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2551976640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Anesthesiology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7.1%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2265983322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Surgery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7.6%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890561342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Internal Med (JHH + BV)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191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2.1%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540377525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Otolaryngology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11.5%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751276574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Gynecology &amp; Obstetrics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5.7%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3960816661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Neurology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7.7%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402537664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Ophthalmology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10.0%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776066531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Pediatrics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2.5%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3382384390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Plastic Surgery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6.9%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899010043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Psychiatry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4.1%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747605104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Urology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5.6%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290867976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Neurosurgery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3.4%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224828550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Orthopaedic Surgery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3.2%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773334033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All other residencies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effectLst/>
                        </a:rPr>
                        <a:t>203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1.5%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3750005870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Residents TOTAL</a:t>
                      </a: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43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936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4.6%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3298244477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595097632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Fellows 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513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3.1%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2078601762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450517457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GME 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            1,449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4.1%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b"/>
                </a:tc>
                <a:extLst>
                  <a:ext uri="{0D108BD9-81ED-4DB2-BD59-A6C34878D82A}">
                    <a16:rowId xmlns:a16="http://schemas.microsoft.com/office/drawing/2014/main" val="130951034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D268169-7081-4025-8719-ABA601FBF24E}"/>
              </a:ext>
            </a:extLst>
          </p:cNvPr>
          <p:cNvSpPr txBox="1">
            <a:spLocks/>
          </p:cNvSpPr>
          <p:nvPr/>
        </p:nvSpPr>
        <p:spPr>
          <a:xfrm>
            <a:off x="284662" y="433136"/>
            <a:ext cx="3874169" cy="2537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Trainees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(since March 2020) (updated 9/9/21)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945D4-C2FC-4E19-9920-EE57821519FB}"/>
              </a:ext>
            </a:extLst>
          </p:cNvPr>
          <p:cNvSpPr/>
          <p:nvPr/>
        </p:nvSpPr>
        <p:spPr>
          <a:xfrm>
            <a:off x="529387" y="5778533"/>
            <a:ext cx="2945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* only cases for individuals still active at JHU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06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FD4B-4891-4004-974E-7C4228E9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Vaccinations at JHM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4862-846E-44B9-A751-1EF24CD8A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33,000 fully vaccinated </a:t>
            </a:r>
            <a:r>
              <a:rPr lang="en-US" dirty="0"/>
              <a:t>employees</a:t>
            </a:r>
          </a:p>
          <a:p>
            <a:r>
              <a:rPr lang="en-US" dirty="0"/>
              <a:t>396 breakthrough </a:t>
            </a:r>
            <a:r>
              <a:rPr lang="en-US" dirty="0" err="1"/>
              <a:t>Covid</a:t>
            </a:r>
            <a:r>
              <a:rPr lang="en-US" dirty="0"/>
              <a:t> infections (mostly in August)</a:t>
            </a:r>
          </a:p>
          <a:p>
            <a:r>
              <a:rPr lang="en-US" dirty="0"/>
              <a:t>4 hospitalized</a:t>
            </a:r>
          </a:p>
        </p:txBody>
      </p:sp>
    </p:spTree>
    <p:extLst>
      <p:ext uri="{BB962C8B-B14F-4D97-AF65-F5344CB8AC3E}">
        <p14:creationId xmlns:p14="http://schemas.microsoft.com/office/powerpoint/2010/main" val="277906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6DED-0C27-4F68-8BF1-41394EAD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Updates -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6512-3D43-4CB9-ACB0-445C7205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0" y="1533525"/>
            <a:ext cx="11244106" cy="4114800"/>
          </a:xfrm>
        </p:spPr>
        <p:txBody>
          <a:bodyPr/>
          <a:lstStyle/>
          <a:p>
            <a:r>
              <a:rPr lang="en-US" dirty="0"/>
              <a:t>Away Electives </a:t>
            </a:r>
          </a:p>
          <a:p>
            <a:pPr lvl="1"/>
            <a:r>
              <a:rPr lang="en-US" dirty="0"/>
              <a:t>Away electives are allowed. </a:t>
            </a:r>
          </a:p>
          <a:p>
            <a:r>
              <a:rPr lang="en-US" dirty="0"/>
              <a:t>Work related travel</a:t>
            </a:r>
          </a:p>
          <a:p>
            <a:pPr lvl="1"/>
            <a:r>
              <a:rPr lang="en-US" dirty="0"/>
              <a:t>Benefits need to outweigh risks and no virtual option is tenable</a:t>
            </a:r>
          </a:p>
          <a:p>
            <a:pPr lvl="1"/>
            <a:r>
              <a:rPr lang="en-US" dirty="0"/>
              <a:t>Decisions made by Dept Directors</a:t>
            </a:r>
          </a:p>
          <a:p>
            <a:pPr lvl="1"/>
            <a:r>
              <a:rPr lang="en-US" dirty="0"/>
              <a:t>Uncertain how long this somewhat permissive policy will last</a:t>
            </a:r>
          </a:p>
          <a:p>
            <a:r>
              <a:rPr lang="en-US" dirty="0"/>
              <a:t>Personal Travel</a:t>
            </a:r>
          </a:p>
          <a:p>
            <a:pPr lvl="1"/>
            <a:r>
              <a:rPr lang="en-US" dirty="0"/>
              <a:t>Domestic – be thoughtful</a:t>
            </a:r>
          </a:p>
          <a:p>
            <a:pPr lvl="1"/>
            <a:r>
              <a:rPr lang="en-US" dirty="0"/>
              <a:t>International – discouraged / consider limitations on return to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7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6DED-0C27-4F68-8BF1-41394EAD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6512-3D43-4CB9-ACB0-445C7205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47" y="1834445"/>
            <a:ext cx="11244106" cy="4114800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vaccine mandate</a:t>
            </a:r>
          </a:p>
          <a:p>
            <a:pPr lvl="1"/>
            <a:r>
              <a:rPr lang="en-US" dirty="0"/>
              <a:t>Deadline for vaccination was Sept 1</a:t>
            </a:r>
          </a:p>
          <a:p>
            <a:pPr lvl="1"/>
            <a:r>
              <a:rPr lang="en-US" dirty="0"/>
              <a:t>Deadline to request an exemption is Sept 17</a:t>
            </a:r>
          </a:p>
          <a:p>
            <a:pPr lvl="1"/>
            <a:r>
              <a:rPr lang="en-US" dirty="0"/>
              <a:t>Beginning Oct. 1</a:t>
            </a:r>
          </a:p>
          <a:p>
            <a:pPr lvl="2"/>
            <a:r>
              <a:rPr lang="en-US" dirty="0"/>
              <a:t>Unvaccinated employees without an approved exemption will be suspended for 1 week (unpaid)</a:t>
            </a:r>
          </a:p>
          <a:p>
            <a:pPr lvl="2"/>
            <a:r>
              <a:rPr lang="en-US" dirty="0"/>
              <a:t>If they remain unvaccinated they will be terminated</a:t>
            </a:r>
          </a:p>
          <a:p>
            <a:pPr lvl="1"/>
            <a:r>
              <a:rPr lang="en-US" dirty="0"/>
              <a:t>If you have received an email from me asking you to upload evidence of your vaccination, please do so or email me at jbienst@jhmi.edu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418917"/>
            <a:ext cx="10363200" cy="2020167"/>
          </a:xfrm>
        </p:spPr>
        <p:txBody>
          <a:bodyPr/>
          <a:lstStyle/>
          <a:p>
            <a:r>
              <a:rPr lang="en-US" sz="6600" dirty="0"/>
              <a:t>Questions</a:t>
            </a:r>
            <a:br>
              <a:rPr lang="en-US" sz="6600" dirty="0"/>
            </a:br>
            <a:br>
              <a:rPr lang="en-US" sz="6600" dirty="0"/>
            </a:br>
            <a:r>
              <a:rPr lang="en-US" sz="4400" i="1" dirty="0"/>
              <a:t>….thank you for submitting them!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2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FBEF-ABCD-4309-9A1C-778CD92B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26A8-C574-4667-B21B-7EE30948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2" y="1981200"/>
            <a:ext cx="10754078" cy="4114800"/>
          </a:xfrm>
        </p:spPr>
        <p:txBody>
          <a:bodyPr/>
          <a:lstStyle/>
          <a:p>
            <a:pPr lvl="0"/>
            <a:r>
              <a:rPr lang="en-US" dirty="0"/>
              <a:t>Are there any updates to the estimated timeframe and plan for booster shots among non-immunocompromised healthcare workers? </a:t>
            </a:r>
          </a:p>
          <a:p>
            <a:pPr lvl="0"/>
            <a:r>
              <a:rPr lang="en-US" dirty="0"/>
              <a:t>Why was the decision made to forego mandatory pre-procedure COVID testing in ASCs?  </a:t>
            </a:r>
          </a:p>
          <a:p>
            <a:pPr lvl="0"/>
            <a:r>
              <a:rPr lang="en-US" dirty="0"/>
              <a:t>Is there any data regarding Delta variant's transmission (aerosol versus droplet) compared to the original strain?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9A7F-3671-4695-AD50-EFBA2B3E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DFB1-4745-4C2A-9412-AEC6086D3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Asymptomatic saliva testing for employees</a:t>
            </a:r>
          </a:p>
          <a:p>
            <a:pPr lvl="1"/>
            <a:r>
              <a:rPr lang="en-US" dirty="0"/>
              <a:t>Will become increasingly available</a:t>
            </a:r>
          </a:p>
          <a:p>
            <a:pPr lvl="1"/>
            <a:r>
              <a:rPr lang="en-US" dirty="0"/>
              <a:t>No co-pay required</a:t>
            </a:r>
          </a:p>
          <a:p>
            <a:r>
              <a:rPr lang="en-US" dirty="0"/>
              <a:t>Booster shots: who will get them, when we will get them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55F1-FB23-44AF-85F7-A46FBD3B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questions for next time here: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0D81C-9EDF-425C-A6B3-345E68A8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33" y="2360340"/>
            <a:ext cx="2777744" cy="34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D6CC-4C81-48F2-848B-1327E19B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73" y="661830"/>
            <a:ext cx="10363200" cy="1143000"/>
          </a:xfrm>
        </p:spPr>
        <p:txBody>
          <a:bodyPr/>
          <a:lstStyle/>
          <a:p>
            <a:r>
              <a:rPr lang="en-US" sz="4000" dirty="0"/>
              <a:t>Leadership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D077-C79C-44EA-9DC1-76D30C34A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89" y="2001297"/>
            <a:ext cx="11143622" cy="4114800"/>
          </a:xfrm>
        </p:spPr>
        <p:txBody>
          <a:bodyPr/>
          <a:lstStyle/>
          <a:p>
            <a:r>
              <a:rPr lang="en-US" dirty="0"/>
              <a:t>Jessica Bienstock, MD MPH – </a:t>
            </a:r>
            <a:r>
              <a:rPr lang="en-US" sz="2800" dirty="0"/>
              <a:t>Designated Institutional Official</a:t>
            </a:r>
            <a:endParaRPr lang="en-US" dirty="0"/>
          </a:p>
          <a:p>
            <a:r>
              <a:rPr lang="en-US" dirty="0"/>
              <a:t>Peter Hill, MD – </a:t>
            </a:r>
            <a:r>
              <a:rPr lang="en-US" sz="2800" dirty="0"/>
              <a:t>Senior Vice President for Medical Affairs</a:t>
            </a:r>
          </a:p>
          <a:p>
            <a:r>
              <a:rPr lang="en-US" dirty="0"/>
              <a:t>Gabe Kelen, MD – </a:t>
            </a:r>
            <a:r>
              <a:rPr lang="en-US" sz="2800" dirty="0" err="1"/>
              <a:t>EMed</a:t>
            </a:r>
            <a:r>
              <a:rPr lang="en-US" sz="2800" dirty="0"/>
              <a:t> Dept Chair &amp; CEPAR Director</a:t>
            </a:r>
          </a:p>
          <a:p>
            <a:r>
              <a:rPr lang="en-US" dirty="0"/>
              <a:t>Kathleen Hiltz, MD – </a:t>
            </a:r>
            <a:r>
              <a:rPr lang="en-US" sz="2800" dirty="0"/>
              <a:t>House Staff Council President</a:t>
            </a:r>
          </a:p>
          <a:p>
            <a:r>
              <a:rPr lang="en-US" dirty="0"/>
              <a:t>Eva Valilis, MD – </a:t>
            </a:r>
            <a:r>
              <a:rPr lang="en-US" sz="2800" dirty="0"/>
              <a:t>Clinical Fellows Council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1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9942-B623-1347-A46D-7655027D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247F2-21B4-0F4F-9804-F1C2854B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36" y="1737360"/>
            <a:ext cx="11029615" cy="4994910"/>
          </a:xfrm>
        </p:spPr>
        <p:txBody>
          <a:bodyPr>
            <a:normAutofit/>
          </a:bodyPr>
          <a:lstStyle/>
          <a:p>
            <a:r>
              <a:rPr lang="en-US" sz="3600" dirty="0"/>
              <a:t>State of the House [Covid Numbers at Hopkins] </a:t>
            </a:r>
          </a:p>
          <a:p>
            <a:r>
              <a:rPr lang="en-US" sz="3600" dirty="0"/>
              <a:t>COVID among trainees</a:t>
            </a:r>
          </a:p>
          <a:p>
            <a:r>
              <a:rPr lang="en-US" sz="3600" dirty="0"/>
              <a:t>Updates</a:t>
            </a:r>
          </a:p>
          <a:p>
            <a:r>
              <a:rPr lang="en-US" sz="3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2148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418917"/>
            <a:ext cx="10363200" cy="2020167"/>
          </a:xfrm>
        </p:spPr>
        <p:txBody>
          <a:bodyPr/>
          <a:lstStyle/>
          <a:p>
            <a:pPr algn="ctr"/>
            <a:r>
              <a:rPr lang="en-US" sz="4400" dirty="0"/>
              <a:t>State of the House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5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4">
            <a:extLst>
              <a:ext uri="{FF2B5EF4-FFF2-40B4-BE49-F238E27FC236}">
                <a16:creationId xmlns:a16="http://schemas.microsoft.com/office/drawing/2014/main" id="{CE37CB1A-40F4-4DC9-9CEB-531A696F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1" y="993058"/>
            <a:ext cx="11408693" cy="445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3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06" y="137583"/>
            <a:ext cx="10515600" cy="1325563"/>
          </a:xfrm>
        </p:spPr>
        <p:txBody>
          <a:bodyPr/>
          <a:lstStyle/>
          <a:p>
            <a:r>
              <a:rPr lang="en-US" dirty="0"/>
              <a:t>JHH COVID Census  -  9/8/21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EB93D-9159-442E-B369-B932BC19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94" y="1457084"/>
            <a:ext cx="5286834" cy="2247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69E59-4575-41F9-908A-4A0A9D4CE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74"/>
          <a:stretch/>
        </p:blipFill>
        <p:spPr>
          <a:xfrm>
            <a:off x="5853962" y="1457084"/>
            <a:ext cx="6191562" cy="44357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48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95694F-A3D6-4765-A93D-EEE10C430FE1}"/>
              </a:ext>
            </a:extLst>
          </p:cNvPr>
          <p:cNvSpPr txBox="1">
            <a:spLocks/>
          </p:cNvSpPr>
          <p:nvPr/>
        </p:nvSpPr>
        <p:spPr>
          <a:xfrm>
            <a:off x="593651" y="13152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JHM COVID Census  -  8/23/21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78000-86C2-4949-8C31-C511CAD4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3" y="1293060"/>
            <a:ext cx="4673652" cy="24128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4F6C8-105C-4332-90C5-0D5EE0CB5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3" y="2590452"/>
            <a:ext cx="5101746" cy="13255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4FE6C-0E06-461F-995B-456B57FA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75" y="1004711"/>
            <a:ext cx="5698312" cy="562060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27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16" y="100597"/>
            <a:ext cx="10515600" cy="1325563"/>
          </a:xfrm>
        </p:spPr>
        <p:txBody>
          <a:bodyPr/>
          <a:lstStyle/>
          <a:p>
            <a:r>
              <a:rPr lang="en-US" dirty="0"/>
              <a:t>Statewide Covid Hospitalizations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B97-F46B-4ECB-B3A8-67E460B36BD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0872F-973C-473E-9AB2-58E7F12E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6" y="1251466"/>
            <a:ext cx="9210674" cy="56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56E4C-38D2-40F2-BB3C-E785B71DF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49" y="229519"/>
            <a:ext cx="9259325" cy="63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329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34265</TotalTime>
  <Words>1054</Words>
  <Application>Microsoft Office PowerPoint</Application>
  <PresentationFormat>Widescreen</PresentationFormat>
  <Paragraphs>299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Impact</vt:lpstr>
      <vt:lpstr>Times</vt:lpstr>
      <vt:lpstr>Times New Roman</vt:lpstr>
      <vt:lpstr>1_Office Theme</vt:lpstr>
      <vt:lpstr>Office Theme</vt:lpstr>
      <vt:lpstr>2_Office Theme</vt:lpstr>
      <vt:lpstr>GME Office House Staff Council Clinical Fellows Council GME Situational Update</vt:lpstr>
      <vt:lpstr>Leadership Panel</vt:lpstr>
      <vt:lpstr>Agenda</vt:lpstr>
      <vt:lpstr>State of the House   </vt:lpstr>
      <vt:lpstr>PowerPoint Presentation</vt:lpstr>
      <vt:lpstr>JHH COVID Census  -  9/8/21</vt:lpstr>
      <vt:lpstr>PowerPoint Presentation</vt:lpstr>
      <vt:lpstr>Statewide Covid Hospitalizations</vt:lpstr>
      <vt:lpstr>PowerPoint Presentation</vt:lpstr>
      <vt:lpstr>Johns Hopkins Hospital Surge Plan 4.0 - Revised 8/19  5PM</vt:lpstr>
      <vt:lpstr>Johns Hopkins OB &amp; Children’s Center Surge Plan - Revised 8/23  11 AM</vt:lpstr>
      <vt:lpstr>PowerPoint Presentation</vt:lpstr>
      <vt:lpstr>Covid Vaccinations at JHM</vt:lpstr>
      <vt:lpstr>Updates - Travel</vt:lpstr>
      <vt:lpstr>Updates</vt:lpstr>
      <vt:lpstr>Questions  ….thank you for submitting them!   </vt:lpstr>
      <vt:lpstr>PowerPoint Presentation</vt:lpstr>
      <vt:lpstr>PowerPoint Presentation</vt:lpstr>
      <vt:lpstr>Submit questions for next time here: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LHeconomics@jhmi.edu;rmehta14@jhmi.edu;annaye@jhmi.edu</dc:creator>
  <cp:lastModifiedBy>Jessica Bienstock</cp:lastModifiedBy>
  <cp:revision>1657</cp:revision>
  <dcterms:created xsi:type="dcterms:W3CDTF">2020-03-15T19:37:45Z</dcterms:created>
  <dcterms:modified xsi:type="dcterms:W3CDTF">2021-09-09T17:11:04Z</dcterms:modified>
</cp:coreProperties>
</file>