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9"/>
  </p:notesMasterIdLst>
  <p:handoutMasterIdLst>
    <p:handoutMasterId r:id="rId30"/>
  </p:handoutMasterIdLst>
  <p:sldIdLst>
    <p:sldId id="256" r:id="rId2"/>
    <p:sldId id="610" r:id="rId3"/>
    <p:sldId id="613" r:id="rId4"/>
    <p:sldId id="614" r:id="rId5"/>
    <p:sldId id="306" r:id="rId6"/>
    <p:sldId id="308" r:id="rId7"/>
    <p:sldId id="313" r:id="rId8"/>
    <p:sldId id="642" r:id="rId9"/>
    <p:sldId id="558" r:id="rId10"/>
    <p:sldId id="567" r:id="rId11"/>
    <p:sldId id="606" r:id="rId12"/>
    <p:sldId id="608" r:id="rId13"/>
    <p:sldId id="609" r:id="rId14"/>
    <p:sldId id="623" r:id="rId15"/>
    <p:sldId id="625" r:id="rId16"/>
    <p:sldId id="627" r:id="rId17"/>
    <p:sldId id="628" r:id="rId18"/>
    <p:sldId id="621" r:id="rId19"/>
    <p:sldId id="639" r:id="rId20"/>
    <p:sldId id="372" r:id="rId21"/>
    <p:sldId id="640" r:id="rId22"/>
    <p:sldId id="617" r:id="rId23"/>
    <p:sldId id="343" r:id="rId24"/>
    <p:sldId id="300" r:id="rId25"/>
    <p:sldId id="337" r:id="rId26"/>
    <p:sldId id="303" r:id="rId27"/>
    <p:sldId id="618" r:id="rId28"/>
  </p:sldIdLst>
  <p:sldSz cx="9144000" cy="6858000" type="screen4x3"/>
  <p:notesSz cx="7077075" cy="9363075"/>
  <p:defaultTextStyle>
    <a:defPPr>
      <a:defRPr lang="en-US"/>
    </a:defPPr>
    <a:lvl1pPr algn="l" rtl="0" eaLnBrk="0" fontAlgn="base" hangingPunct="0">
      <a:spcBef>
        <a:spcPct val="0"/>
      </a:spcBef>
      <a:spcAft>
        <a:spcPct val="0"/>
      </a:spcAft>
      <a:defRPr sz="2400" kern="1200">
        <a:solidFill>
          <a:schemeClr val="tx1"/>
        </a:solidFill>
        <a:latin typeface="Times"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extLst>
    <p:ext uri="{EFAFB233-063F-42B5-8137-9DF3F51BA10A}">
      <p15:sldGuideLst xmlns:p15="http://schemas.microsoft.com/office/powerpoint/2012/main">
        <p15:guide id="1" orient="horz" pos="124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54B8E"/>
    <a:srgbClr val="D1DCF3"/>
    <a:srgbClr val="A1BAE7"/>
    <a:srgbClr val="E7EDF9"/>
    <a:srgbClr val="7A9DDC"/>
    <a:srgbClr val="EBB700"/>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4286" autoAdjust="0"/>
  </p:normalViewPr>
  <p:slideViewPr>
    <p:cSldViewPr>
      <p:cViewPr varScale="1">
        <p:scale>
          <a:sx n="78" d="100"/>
          <a:sy n="78" d="100"/>
        </p:scale>
        <p:origin x="1164" y="39"/>
      </p:cViewPr>
      <p:guideLst>
        <p:guide orient="horz" pos="1248"/>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baseline="0" dirty="0">
                <a:solidFill>
                  <a:srgbClr val="254B8E"/>
                </a:solidFill>
              </a:rPr>
              <a:t>Percent by working position</a:t>
            </a:r>
          </a:p>
        </c:rich>
      </c:tx>
      <c:overlay val="0"/>
    </c:title>
    <c:autoTitleDeleted val="0"/>
    <c:plotArea>
      <c:layout>
        <c:manualLayout>
          <c:layoutTarget val="inner"/>
          <c:xMode val="edge"/>
          <c:yMode val="edge"/>
          <c:x val="1.7973856209150325E-2"/>
          <c:y val="1.5077681822030307E-2"/>
          <c:w val="0.96405228758169936"/>
          <c:h val="0.88418741004148671"/>
        </c:manualLayout>
      </c:layout>
      <c:barChart>
        <c:barDir val="col"/>
        <c:grouping val="clustered"/>
        <c:varyColors val="0"/>
        <c:ser>
          <c:idx val="0"/>
          <c:order val="0"/>
          <c:tx>
            <c:strRef>
              <c:f>Sheet1!$B$1</c:f>
              <c:strCache>
                <c:ptCount val="1"/>
                <c:pt idx="0">
                  <c:v>Second-line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Normal</c:v>
                </c:pt>
                <c:pt idx="1">
                  <c:v>Mild </c:v>
                </c:pt>
                <c:pt idx="2">
                  <c:v>Moderate</c:v>
                </c:pt>
                <c:pt idx="3">
                  <c:v>Severe</c:v>
                </c:pt>
              </c:strCache>
            </c:strRef>
          </c:cat>
          <c:val>
            <c:numRef>
              <c:f>Sheet1!$B$2:$B$5</c:f>
              <c:numCache>
                <c:formatCode>General</c:formatCode>
                <c:ptCount val="4"/>
                <c:pt idx="0">
                  <c:v>55.2</c:v>
                </c:pt>
                <c:pt idx="1">
                  <c:v>32.200000000000003</c:v>
                </c:pt>
                <c:pt idx="2">
                  <c:v>6.6</c:v>
                </c:pt>
                <c:pt idx="3">
                  <c:v>5.8</c:v>
                </c:pt>
              </c:numCache>
            </c:numRef>
          </c:val>
          <c:extLst>
            <c:ext xmlns:c16="http://schemas.microsoft.com/office/drawing/2014/chart" uri="{C3380CC4-5D6E-409C-BE32-E72D297353CC}">
              <c16:uniqueId val="{00000000-1E84-4DBB-8648-03B086DF7E72}"/>
            </c:ext>
          </c:extLst>
        </c:ser>
        <c:ser>
          <c:idx val="1"/>
          <c:order val="1"/>
          <c:tx>
            <c:strRef>
              <c:f>Sheet1!$C$1</c:f>
              <c:strCache>
                <c:ptCount val="1"/>
                <c:pt idx="0">
                  <c:v>Frontline</c:v>
                </c:pt>
              </c:strCache>
            </c:strRef>
          </c:tx>
          <c:spPr>
            <a:solidFill>
              <a:srgbClr val="254B8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Normal</c:v>
                </c:pt>
                <c:pt idx="1">
                  <c:v>Mild </c:v>
                </c:pt>
                <c:pt idx="2">
                  <c:v>Moderate</c:v>
                </c:pt>
                <c:pt idx="3">
                  <c:v>Severe</c:v>
                </c:pt>
              </c:strCache>
            </c:strRef>
          </c:cat>
          <c:val>
            <c:numRef>
              <c:f>Sheet1!$C$2:$C$5</c:f>
              <c:numCache>
                <c:formatCode>General</c:formatCode>
                <c:ptCount val="4"/>
                <c:pt idx="0">
                  <c:v>41.5</c:v>
                </c:pt>
                <c:pt idx="1">
                  <c:v>40.4</c:v>
                </c:pt>
                <c:pt idx="2">
                  <c:v>11.3</c:v>
                </c:pt>
                <c:pt idx="3">
                  <c:v>6.7</c:v>
                </c:pt>
              </c:numCache>
            </c:numRef>
          </c:val>
          <c:extLst>
            <c:ext xmlns:c16="http://schemas.microsoft.com/office/drawing/2014/chart" uri="{C3380CC4-5D6E-409C-BE32-E72D297353CC}">
              <c16:uniqueId val="{00000001-1E84-4DBB-8648-03B086DF7E72}"/>
            </c:ext>
          </c:extLst>
        </c:ser>
        <c:dLbls>
          <c:showLegendKey val="0"/>
          <c:showVal val="1"/>
          <c:showCatName val="0"/>
          <c:showSerName val="0"/>
          <c:showPercent val="0"/>
          <c:showBubbleSize val="0"/>
        </c:dLbls>
        <c:gapWidth val="150"/>
        <c:overlap val="-25"/>
        <c:axId val="256516744"/>
        <c:axId val="256516352"/>
      </c:barChart>
      <c:catAx>
        <c:axId val="256516744"/>
        <c:scaling>
          <c:orientation val="minMax"/>
        </c:scaling>
        <c:delete val="0"/>
        <c:axPos val="b"/>
        <c:numFmt formatCode="General" sourceLinked="0"/>
        <c:majorTickMark val="none"/>
        <c:minorTickMark val="none"/>
        <c:tickLblPos val="nextTo"/>
        <c:crossAx val="256516352"/>
        <c:crosses val="autoZero"/>
        <c:auto val="1"/>
        <c:lblAlgn val="ctr"/>
        <c:lblOffset val="100"/>
        <c:noMultiLvlLbl val="0"/>
      </c:catAx>
      <c:valAx>
        <c:axId val="256516352"/>
        <c:scaling>
          <c:orientation val="minMax"/>
          <c:max val="100"/>
        </c:scaling>
        <c:delete val="1"/>
        <c:axPos val="l"/>
        <c:numFmt formatCode="0%" sourceLinked="0"/>
        <c:majorTickMark val="none"/>
        <c:minorTickMark val="none"/>
        <c:tickLblPos val="nextTo"/>
        <c:crossAx val="256516744"/>
        <c:crosses val="autoZero"/>
        <c:crossBetween val="between"/>
        <c:majorUnit val="0.2"/>
      </c:valAx>
    </c:plotArea>
    <c:legend>
      <c:legendPos val="t"/>
      <c:overlay val="0"/>
      <c:spPr>
        <a:noFill/>
      </c:sp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800" baseline="0" dirty="0">
                <a:solidFill>
                  <a:srgbClr val="254B8E"/>
                </a:solidFill>
              </a:rPr>
              <a:t>Percent by working position</a:t>
            </a:r>
          </a:p>
        </c:rich>
      </c:tx>
      <c:overlay val="0"/>
    </c:title>
    <c:autoTitleDeleted val="0"/>
    <c:plotArea>
      <c:layout>
        <c:manualLayout>
          <c:layoutTarget val="inner"/>
          <c:xMode val="edge"/>
          <c:yMode val="edge"/>
          <c:x val="1.7973856209150325E-2"/>
          <c:y val="1.5077681822030307E-2"/>
          <c:w val="0.96405228758169936"/>
          <c:h val="0.88418741004148671"/>
        </c:manualLayout>
      </c:layout>
      <c:barChart>
        <c:barDir val="col"/>
        <c:grouping val="clustered"/>
        <c:varyColors val="0"/>
        <c:ser>
          <c:idx val="0"/>
          <c:order val="0"/>
          <c:tx>
            <c:strRef>
              <c:f>Sheet1!$B$1</c:f>
              <c:strCache>
                <c:ptCount val="1"/>
                <c:pt idx="0">
                  <c:v>Second-line</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Normal</c:v>
                </c:pt>
                <c:pt idx="1">
                  <c:v>Mild </c:v>
                </c:pt>
                <c:pt idx="2">
                  <c:v>Moderate</c:v>
                </c:pt>
                <c:pt idx="3">
                  <c:v>Severe</c:v>
                </c:pt>
              </c:strCache>
            </c:strRef>
          </c:cat>
          <c:val>
            <c:numRef>
              <c:f>Sheet1!$B$2:$B$5</c:f>
              <c:numCache>
                <c:formatCode>General</c:formatCode>
                <c:ptCount val="4"/>
                <c:pt idx="0">
                  <c:v>60.4</c:v>
                </c:pt>
                <c:pt idx="1">
                  <c:v>30</c:v>
                </c:pt>
                <c:pt idx="2">
                  <c:v>5.4</c:v>
                </c:pt>
                <c:pt idx="3">
                  <c:v>4</c:v>
                </c:pt>
              </c:numCache>
            </c:numRef>
          </c:val>
          <c:extLst>
            <c:ext xmlns:c16="http://schemas.microsoft.com/office/drawing/2014/chart" uri="{C3380CC4-5D6E-409C-BE32-E72D297353CC}">
              <c16:uniqueId val="{00000000-1E84-4DBB-8648-03B086DF7E72}"/>
            </c:ext>
          </c:extLst>
        </c:ser>
        <c:ser>
          <c:idx val="1"/>
          <c:order val="1"/>
          <c:tx>
            <c:strRef>
              <c:f>Sheet1!$C$1</c:f>
              <c:strCache>
                <c:ptCount val="1"/>
                <c:pt idx="0">
                  <c:v>Frontline</c:v>
                </c:pt>
              </c:strCache>
            </c:strRef>
          </c:tx>
          <c:spPr>
            <a:solidFill>
              <a:srgbClr val="254B8E"/>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Normal</c:v>
                </c:pt>
                <c:pt idx="1">
                  <c:v>Mild </c:v>
                </c:pt>
                <c:pt idx="2">
                  <c:v>Moderate</c:v>
                </c:pt>
                <c:pt idx="3">
                  <c:v>Severe</c:v>
                </c:pt>
              </c:strCache>
            </c:strRef>
          </c:cat>
          <c:val>
            <c:numRef>
              <c:f>Sheet1!$C$2:$C$5</c:f>
              <c:numCache>
                <c:formatCode>General</c:formatCode>
                <c:ptCount val="4"/>
                <c:pt idx="0">
                  <c:v>48.4</c:v>
                </c:pt>
                <c:pt idx="1">
                  <c:v>35.4</c:v>
                </c:pt>
                <c:pt idx="2">
                  <c:v>9.1</c:v>
                </c:pt>
                <c:pt idx="3">
                  <c:v>6.8</c:v>
                </c:pt>
              </c:numCache>
            </c:numRef>
          </c:val>
          <c:extLst>
            <c:ext xmlns:c16="http://schemas.microsoft.com/office/drawing/2014/chart" uri="{C3380CC4-5D6E-409C-BE32-E72D297353CC}">
              <c16:uniqueId val="{00000001-1E84-4DBB-8648-03B086DF7E72}"/>
            </c:ext>
          </c:extLst>
        </c:ser>
        <c:dLbls>
          <c:showLegendKey val="0"/>
          <c:showVal val="1"/>
          <c:showCatName val="0"/>
          <c:showSerName val="0"/>
          <c:showPercent val="0"/>
          <c:showBubbleSize val="0"/>
        </c:dLbls>
        <c:gapWidth val="150"/>
        <c:overlap val="-25"/>
        <c:axId val="256516744"/>
        <c:axId val="256516352"/>
      </c:barChart>
      <c:catAx>
        <c:axId val="256516744"/>
        <c:scaling>
          <c:orientation val="minMax"/>
        </c:scaling>
        <c:delete val="0"/>
        <c:axPos val="b"/>
        <c:numFmt formatCode="General" sourceLinked="0"/>
        <c:majorTickMark val="none"/>
        <c:minorTickMark val="none"/>
        <c:tickLblPos val="nextTo"/>
        <c:crossAx val="256516352"/>
        <c:crosses val="autoZero"/>
        <c:auto val="1"/>
        <c:lblAlgn val="ctr"/>
        <c:lblOffset val="100"/>
        <c:noMultiLvlLbl val="0"/>
      </c:catAx>
      <c:valAx>
        <c:axId val="256516352"/>
        <c:scaling>
          <c:orientation val="minMax"/>
          <c:max val="100"/>
        </c:scaling>
        <c:delete val="1"/>
        <c:axPos val="l"/>
        <c:numFmt formatCode="0%" sourceLinked="0"/>
        <c:majorTickMark val="none"/>
        <c:minorTickMark val="none"/>
        <c:tickLblPos val="nextTo"/>
        <c:crossAx val="256516744"/>
        <c:crosses val="autoZero"/>
        <c:crossBetween val="between"/>
        <c:majorUnit val="0.2"/>
      </c:valAx>
    </c:plotArea>
    <c:legend>
      <c:legendPos val="t"/>
      <c:overlay val="0"/>
      <c:spPr>
        <a:noFill/>
      </c:sp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wrap="square" lIns="93936" tIns="46968" rIns="93936" bIns="46968"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wrap="square" lIns="93936" tIns="46968" rIns="93936" bIns="46968" numCol="1" anchor="t" anchorCtr="0" compatLnSpc="1">
            <a:prstTxWarp prst="textNoShape">
              <a:avLst/>
            </a:prstTxWarp>
          </a:bodyPr>
          <a:lstStyle>
            <a:lvl1pPr algn="r">
              <a:defRPr sz="1200"/>
            </a:lvl1pPr>
          </a:lstStyle>
          <a:p>
            <a:fld id="{8A5FB2C8-92D7-4B0B-B653-6E02B11042E7}" type="datetime1">
              <a:rPr lang="en-US"/>
              <a:pPr/>
              <a:t>8/12/2020</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wrap="square" lIns="93936" tIns="46968" rIns="93936" bIns="46968" numCol="1" anchor="b" anchorCtr="0" compatLnSpc="1">
            <a:prstTxWarp prst="textNoShape">
              <a:avLst/>
            </a:prstTxWarp>
          </a:bodyPr>
          <a:lstStyle>
            <a:lvl1pPr>
              <a:defRPr sz="1200"/>
            </a:lvl1pPr>
          </a:lstStyle>
          <a:p>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wrap="square" lIns="93936" tIns="46968" rIns="93936" bIns="46968" numCol="1" anchor="b" anchorCtr="0" compatLnSpc="1">
            <a:prstTxWarp prst="textNoShape">
              <a:avLst/>
            </a:prstTxWarp>
          </a:bodyPr>
          <a:lstStyle>
            <a:lvl1pPr algn="r">
              <a:defRPr sz="1200"/>
            </a:lvl1pPr>
          </a:lstStyle>
          <a:p>
            <a:fld id="{73803CD6-181E-4873-B31A-55A95185EC82}" type="slidenum">
              <a:rPr lang="en-US"/>
              <a:pPr/>
              <a:t>‹#›</a:t>
            </a:fld>
            <a:endParaRPr lang="en-US" dirty="0"/>
          </a:p>
        </p:txBody>
      </p:sp>
    </p:spTree>
    <p:extLst>
      <p:ext uri="{BB962C8B-B14F-4D97-AF65-F5344CB8AC3E}">
        <p14:creationId xmlns:p14="http://schemas.microsoft.com/office/powerpoint/2010/main" val="305313844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defRPr sz="1200"/>
            </a:lvl1pPr>
          </a:lstStyle>
          <a:p>
            <a:endParaRPr lang="en-US" dirty="0"/>
          </a:p>
        </p:txBody>
      </p:sp>
      <p:sp>
        <p:nvSpPr>
          <p:cNvPr id="3075" name="Rectangle 3"/>
          <p:cNvSpPr>
            <a:spLocks noGrp="1" noChangeArrowheads="1"/>
          </p:cNvSpPr>
          <p:nvPr>
            <p:ph type="dt" idx="1"/>
          </p:nvPr>
        </p:nvSpPr>
        <p:spPr bwMode="auto">
          <a:xfrm>
            <a:off x="4010342" y="0"/>
            <a:ext cx="3066733" cy="46815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lvl1pPr algn="r">
              <a:defRPr sz="1200"/>
            </a:lvl1pPr>
          </a:lstStyle>
          <a:p>
            <a:endParaRPr lang="en-US" dirty="0"/>
          </a:p>
        </p:txBody>
      </p:sp>
      <p:sp>
        <p:nvSpPr>
          <p:cNvPr id="1434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43610" y="4447461"/>
            <a:ext cx="5189855" cy="4213384"/>
          </a:xfrm>
          <a:prstGeom prst="rect">
            <a:avLst/>
          </a:prstGeom>
          <a:noFill/>
          <a:ln w="9525">
            <a:noFill/>
            <a:miter lim="800000"/>
            <a:headEnd/>
            <a:tailEnd/>
          </a:ln>
          <a:effectLst/>
        </p:spPr>
        <p:txBody>
          <a:bodyPr vert="horz" wrap="square" lIns="93936" tIns="46968" rIns="93936" bIns="4696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ftr" sz="quarter" idx="4"/>
          </p:nvPr>
        </p:nvSpPr>
        <p:spPr bwMode="auto">
          <a:xfrm>
            <a:off x="0"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defRPr sz="1200"/>
            </a:lvl1pPr>
          </a:lstStyle>
          <a:p>
            <a:endParaRPr lang="en-US" dirty="0"/>
          </a:p>
        </p:txBody>
      </p:sp>
      <p:sp>
        <p:nvSpPr>
          <p:cNvPr id="3079" name="Rectangle 7"/>
          <p:cNvSpPr>
            <a:spLocks noGrp="1" noChangeArrowheads="1"/>
          </p:cNvSpPr>
          <p:nvPr>
            <p:ph type="sldNum" sz="quarter" idx="5"/>
          </p:nvPr>
        </p:nvSpPr>
        <p:spPr bwMode="auto">
          <a:xfrm>
            <a:off x="4010342" y="8894921"/>
            <a:ext cx="3066733" cy="468154"/>
          </a:xfrm>
          <a:prstGeom prst="rect">
            <a:avLst/>
          </a:prstGeom>
          <a:noFill/>
          <a:ln w="9525">
            <a:noFill/>
            <a:miter lim="800000"/>
            <a:headEnd/>
            <a:tailEnd/>
          </a:ln>
          <a:effectLst/>
        </p:spPr>
        <p:txBody>
          <a:bodyPr vert="horz" wrap="square" lIns="93936" tIns="46968" rIns="93936" bIns="46968" numCol="1" anchor="b" anchorCtr="0" compatLnSpc="1">
            <a:prstTxWarp prst="textNoShape">
              <a:avLst/>
            </a:prstTxWarp>
          </a:bodyPr>
          <a:lstStyle>
            <a:lvl1pPr algn="r">
              <a:defRPr sz="1200"/>
            </a:lvl1pPr>
          </a:lstStyle>
          <a:p>
            <a:fld id="{DF1C3666-5893-4FD5-94FB-5D0E6E288D0E}" type="slidenum">
              <a:rPr lang="en-US"/>
              <a:pPr/>
              <a:t>‹#›</a:t>
            </a:fld>
            <a:endParaRPr lang="en-US" dirty="0"/>
          </a:p>
        </p:txBody>
      </p:sp>
    </p:spTree>
    <p:extLst>
      <p:ext uri="{BB962C8B-B14F-4D97-AF65-F5344CB8AC3E}">
        <p14:creationId xmlns:p14="http://schemas.microsoft.com/office/powerpoint/2010/main" val="61208346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F06855C8-C5BD-4610-9A05-3B278F603AAA}" type="slidenum">
              <a:rPr lang="en-US"/>
              <a:pPr/>
              <a:t>1</a:t>
            </a:fld>
            <a:endParaRPr lang="en-US"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21900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HARD</a:t>
            </a:r>
            <a:r>
              <a:rPr lang="en-US" baseline="0" dirty="0"/>
              <a:t> TO DISTINGUISH FROM DEPRESSION</a:t>
            </a:r>
            <a:endParaRPr lang="en-US" dirty="0"/>
          </a:p>
          <a:p>
            <a:endParaRPr lang="en-US" dirty="0"/>
          </a:p>
          <a:p>
            <a:r>
              <a:rPr lang="en-US" dirty="0"/>
              <a:t>Most consistent: intensity (not</a:t>
            </a:r>
            <a:r>
              <a:rPr lang="en-US" baseline="0" dirty="0"/>
              <a:t> length) of work day and conflict with home life</a:t>
            </a:r>
            <a:endParaRPr lang="en-US" dirty="0"/>
          </a:p>
          <a:p>
            <a:r>
              <a:rPr lang="en-US" dirty="0"/>
              <a:t>Demographics/gender</a:t>
            </a:r>
            <a:r>
              <a:rPr lang="en-US" baseline="0" dirty="0"/>
              <a:t> not consistently associated</a:t>
            </a:r>
          </a:p>
          <a:p>
            <a:r>
              <a:rPr lang="en-US" baseline="0" dirty="0"/>
              <a:t>Higher debt positively correlated</a:t>
            </a:r>
          </a:p>
          <a:p>
            <a:r>
              <a:rPr lang="en-US" baseline="0" dirty="0"/>
              <a:t>Having your own children associated with less cynicism</a:t>
            </a:r>
          </a:p>
          <a:p>
            <a:r>
              <a:rPr lang="en-US" baseline="0" dirty="0"/>
              <a:t>Personality type not with clear association but may mediate interactions with supervisors and/or responses of supervisors</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12</a:t>
            </a:fld>
            <a:endParaRPr lang="en-US" dirty="0"/>
          </a:p>
        </p:txBody>
      </p:sp>
    </p:spTree>
    <p:extLst>
      <p:ext uri="{BB962C8B-B14F-4D97-AF65-F5344CB8AC3E}">
        <p14:creationId xmlns:p14="http://schemas.microsoft.com/office/powerpoint/2010/main" val="417611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13</a:t>
            </a:fld>
            <a:endParaRPr lang="en-US" dirty="0"/>
          </a:p>
        </p:txBody>
      </p:sp>
    </p:spTree>
    <p:extLst>
      <p:ext uri="{BB962C8B-B14F-4D97-AF65-F5344CB8AC3E}">
        <p14:creationId xmlns:p14="http://schemas.microsoft.com/office/powerpoint/2010/main" val="256721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ln/>
        </p:spPr>
      </p:sp>
      <p:sp>
        <p:nvSpPr>
          <p:cNvPr id="465923" name="Rectangle 3"/>
          <p:cNvSpPr>
            <a:spLocks noGrp="1" noChangeArrowheads="1"/>
          </p:cNvSpPr>
          <p:nvPr>
            <p:ph type="body" idx="1"/>
          </p:nvPr>
        </p:nvSpPr>
        <p:spPr/>
        <p:txBody>
          <a:bodyPr/>
          <a:lstStyle/>
          <a:p>
            <a:r>
              <a:rPr lang="en-US" altLang="en-US"/>
              <a:t>If concerned must first FULLY ELIMINATE the possibility of a cardiac or other medical cause</a:t>
            </a:r>
          </a:p>
        </p:txBody>
      </p:sp>
    </p:spTree>
    <p:extLst>
      <p:ext uri="{BB962C8B-B14F-4D97-AF65-F5344CB8AC3E}">
        <p14:creationId xmlns:p14="http://schemas.microsoft.com/office/powerpoint/2010/main" val="2567581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ln/>
        </p:spPr>
      </p:sp>
      <p:sp>
        <p:nvSpPr>
          <p:cNvPr id="430083" name="Rectangle 3"/>
          <p:cNvSpPr>
            <a:spLocks noGrp="1" noChangeArrowheads="1"/>
          </p:cNvSpPr>
          <p:nvPr>
            <p:ph type="body" idx="1"/>
          </p:nvPr>
        </p:nvSpPr>
        <p:spPr/>
        <p:txBody>
          <a:bodyPr/>
          <a:lstStyle/>
          <a:p>
            <a:r>
              <a:rPr lang="en-US" altLang="en-US" dirty="0"/>
              <a:t>Rape, domestic violence, traumatic experiences associated with pregnancy/delivery</a:t>
            </a:r>
          </a:p>
          <a:p>
            <a:endParaRPr lang="en-US" altLang="en-US" dirty="0"/>
          </a:p>
          <a:p>
            <a:r>
              <a:rPr lang="en-US" altLang="en-US" dirty="0"/>
              <a:t>EXPERIENCED PROVIDERS MAY HAVE DIFFERENT REACTIONS</a:t>
            </a:r>
          </a:p>
        </p:txBody>
      </p:sp>
    </p:spTree>
    <p:extLst>
      <p:ext uri="{BB962C8B-B14F-4D97-AF65-F5344CB8AC3E}">
        <p14:creationId xmlns:p14="http://schemas.microsoft.com/office/powerpoint/2010/main" val="2870274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5"/>
          <p:cNvSpPr>
            <a:spLocks noGrp="1" noChangeArrowheads="1"/>
          </p:cNvSpPr>
          <p:nvPr>
            <p:ph type="sldNum" sz="quarter" idx="4294967295"/>
          </p:nvPr>
        </p:nvSpPr>
        <p:spPr bwMode="auto">
          <a:xfrm>
            <a:off x="4136761" y="9106376"/>
            <a:ext cx="3164698" cy="479370"/>
          </a:xfrm>
          <a:prstGeom prst="rect">
            <a:avLst/>
          </a:prstGeom>
          <a:noFill/>
          <a:ln>
            <a:miter lim="800000"/>
            <a:headEnd/>
            <a:tailEnd/>
          </a:ln>
        </p:spPr>
        <p:txBody>
          <a:bodyPr/>
          <a:lstStyle/>
          <a:p>
            <a:fld id="{C756256F-0288-4029-9FFD-1778E07E886A}" type="slidenum">
              <a:rPr lang="en-US"/>
              <a:pPr/>
              <a:t>18</a:t>
            </a:fld>
            <a:endParaRPr lang="en-US" dirty="0"/>
          </a:p>
        </p:txBody>
      </p:sp>
      <p:sp>
        <p:nvSpPr>
          <p:cNvPr id="51203" name="Rectangle 2"/>
          <p:cNvSpPr>
            <a:spLocks noGrp="1" noRot="1" noChangeAspect="1" noChangeArrowheads="1" noTextEdit="1"/>
          </p:cNvSpPr>
          <p:nvPr>
            <p:ph type="sldImg"/>
          </p:nvPr>
        </p:nvSpPr>
        <p:spPr>
          <a:ln cap="flat"/>
        </p:spPr>
      </p:sp>
      <p:sp>
        <p:nvSpPr>
          <p:cNvPr id="51204" name="Rectangle 3"/>
          <p:cNvSpPr>
            <a:spLocks noGrp="1" noChangeArrowheads="1"/>
          </p:cNvSpPr>
          <p:nvPr>
            <p:ph type="body" idx="1"/>
          </p:nvPr>
        </p:nvSpPr>
        <p:spPr>
          <a:noFill/>
          <a:ln w="9525"/>
        </p:spPr>
        <p:txBody>
          <a:bodyPr/>
          <a:lstStyle/>
          <a:p>
            <a:r>
              <a:rPr lang="en-US" dirty="0"/>
              <a:t>5 or more symptoms</a:t>
            </a:r>
          </a:p>
          <a:p>
            <a:r>
              <a:rPr lang="en-US" dirty="0"/>
              <a:t>Not capable of generating positive emotions – do not suggest a gratitude journal</a:t>
            </a:r>
          </a:p>
          <a:p>
            <a:endParaRPr lang="en-US" dirty="0"/>
          </a:p>
          <a:p>
            <a:r>
              <a:rPr lang="en-US" dirty="0"/>
              <a:t>THIS IS AN</a:t>
            </a:r>
            <a:r>
              <a:rPr lang="en-US" baseline="0" dirty="0"/>
              <a:t> ILLNESS MUCH MORE COMMON IN WOMEN – 20% of WOMEN WILL HAVE A DEPRESSIVE EPISODE</a:t>
            </a:r>
            <a:endParaRPr lang="en-US" dirty="0"/>
          </a:p>
        </p:txBody>
      </p:sp>
    </p:spTree>
    <p:extLst>
      <p:ext uri="{BB962C8B-B14F-4D97-AF65-F5344CB8AC3E}">
        <p14:creationId xmlns:p14="http://schemas.microsoft.com/office/powerpoint/2010/main" val="1742511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“wellness</a:t>
            </a:r>
            <a:r>
              <a:rPr lang="en-US" baseline="0" dirty="0"/>
              <a:t> is not prescriptive”</a:t>
            </a:r>
          </a:p>
          <a:p>
            <a:endParaRPr lang="en-US" baseline="0" dirty="0"/>
          </a:p>
          <a:p>
            <a:r>
              <a:rPr lang="en-US" baseline="0" dirty="0"/>
              <a:t>Pick things you like – hobbies, exercise, reading, anything.  </a:t>
            </a:r>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19</a:t>
            </a:fld>
            <a:endParaRPr lang="en-US" dirty="0"/>
          </a:p>
        </p:txBody>
      </p:sp>
    </p:spTree>
    <p:extLst>
      <p:ext uri="{BB962C8B-B14F-4D97-AF65-F5344CB8AC3E}">
        <p14:creationId xmlns:p14="http://schemas.microsoft.com/office/powerpoint/2010/main" val="4286673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Mindfulness</a:t>
            </a:r>
            <a:r>
              <a:rPr lang="en-US" baseline="0" dirty="0"/>
              <a:t> is form of resilience training</a:t>
            </a:r>
          </a:p>
          <a:p>
            <a:endParaRPr lang="en-US" baseline="0" dirty="0"/>
          </a:p>
          <a:p>
            <a:r>
              <a:rPr lang="en-US" baseline="0" dirty="0"/>
              <a:t>CALM APP free to all Hopkins staff</a:t>
            </a:r>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20</a:t>
            </a:fld>
            <a:endParaRPr lang="en-US" dirty="0"/>
          </a:p>
        </p:txBody>
      </p:sp>
    </p:spTree>
    <p:extLst>
      <p:ext uri="{BB962C8B-B14F-4D97-AF65-F5344CB8AC3E}">
        <p14:creationId xmlns:p14="http://schemas.microsoft.com/office/powerpoint/2010/main" val="3573675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RISKY BEHAVIORS</a:t>
            </a:r>
            <a:r>
              <a:rPr lang="en-US" baseline="0" dirty="0"/>
              <a:t> – affairs, dangerous driving, wild trips.  </a:t>
            </a:r>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21</a:t>
            </a:fld>
            <a:endParaRPr lang="en-US" dirty="0"/>
          </a:p>
        </p:txBody>
      </p:sp>
    </p:spTree>
    <p:extLst>
      <p:ext uri="{BB962C8B-B14F-4D97-AF65-F5344CB8AC3E}">
        <p14:creationId xmlns:p14="http://schemas.microsoft.com/office/powerpoint/2010/main" val="3717408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Early on referrals of those</a:t>
            </a:r>
            <a:r>
              <a:rPr lang="en-US" b="1" baseline="0" dirty="0"/>
              <a:t> with exacerbations of pre-existing psychiatric conditions</a:t>
            </a:r>
            <a:endParaRPr lang="en-US" b="1"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22</a:t>
            </a:fld>
            <a:endParaRPr lang="en-US" dirty="0"/>
          </a:p>
        </p:txBody>
      </p:sp>
    </p:spTree>
    <p:extLst>
      <p:ext uri="{BB962C8B-B14F-4D97-AF65-F5344CB8AC3E}">
        <p14:creationId xmlns:p14="http://schemas.microsoft.com/office/powerpoint/2010/main" val="839970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2</a:t>
            </a:fld>
            <a:endParaRPr lang="en-US" dirty="0"/>
          </a:p>
        </p:txBody>
      </p:sp>
    </p:spTree>
    <p:extLst>
      <p:ext uri="{BB962C8B-B14F-4D97-AF65-F5344CB8AC3E}">
        <p14:creationId xmlns:p14="http://schemas.microsoft.com/office/powerpoint/2010/main" val="2950241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1C3666-5893-4FD5-94FB-5D0E6E288D0E}" type="slidenum">
              <a:rPr lang="en-US" smtClean="0"/>
              <a:pPr/>
              <a:t>23</a:t>
            </a:fld>
            <a:endParaRPr lang="en-US" dirty="0"/>
          </a:p>
        </p:txBody>
      </p:sp>
    </p:spTree>
    <p:extLst>
      <p:ext uri="{BB962C8B-B14F-4D97-AF65-F5344CB8AC3E}">
        <p14:creationId xmlns:p14="http://schemas.microsoft.com/office/powerpoint/2010/main" val="2228986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Times" charset="0"/>
                <a:ea typeface="MS PGothic" pitchFamily="34" charset="-128"/>
                <a:cs typeface="ＭＳ Ｐゴシック" charset="-128"/>
              </a:rPr>
              <a:t>“Office of Well-Being”  </a:t>
            </a:r>
            <a:r>
              <a:rPr lang="en-US" sz="1200" b="1" kern="1200" dirty="0">
                <a:solidFill>
                  <a:schemeClr val="tx1"/>
                </a:solidFill>
                <a:effectLst/>
                <a:latin typeface="Times" charset="0"/>
                <a:ea typeface="MS PGothic" pitchFamily="34" charset="-128"/>
                <a:cs typeface="ＭＳ Ｐゴシック" charset="-128"/>
              </a:rPr>
              <a:t>Office serves all JHM entities, JHHS, and the SOM.   Leaders can point their staff to one place for staff supports under covid.  </a:t>
            </a:r>
          </a:p>
          <a:p>
            <a:endParaRPr lang="en-US" sz="1200" b="1" kern="1200" dirty="0">
              <a:solidFill>
                <a:schemeClr val="tx1"/>
              </a:solidFill>
              <a:effectLst/>
              <a:latin typeface="Times"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1" dirty="0"/>
              <a:t>INTEGRATED</a:t>
            </a:r>
            <a:r>
              <a:rPr lang="en-US" b="1" baseline="0" dirty="0"/>
              <a:t> + COMPLEMENTARY  + MULTIDISCIPLINARY</a:t>
            </a:r>
            <a:endParaRPr lang="en-US" b="1" dirty="0"/>
          </a:p>
          <a:p>
            <a:endParaRPr lang="en-US" b="1"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24</a:t>
            </a:fld>
            <a:endParaRPr lang="en-US" dirty="0"/>
          </a:p>
        </p:txBody>
      </p:sp>
    </p:spTree>
    <p:extLst>
      <p:ext uri="{BB962C8B-B14F-4D97-AF65-F5344CB8AC3E}">
        <p14:creationId xmlns:p14="http://schemas.microsoft.com/office/powerpoint/2010/main" val="40724527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25</a:t>
            </a:fld>
            <a:endParaRPr lang="en-US" dirty="0"/>
          </a:p>
        </p:txBody>
      </p:sp>
    </p:spTree>
    <p:extLst>
      <p:ext uri="{BB962C8B-B14F-4D97-AF65-F5344CB8AC3E}">
        <p14:creationId xmlns:p14="http://schemas.microsoft.com/office/powerpoint/2010/main" val="30986522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Victor Tseng, ICU physician </a:t>
            </a:r>
          </a:p>
        </p:txBody>
      </p:sp>
      <p:sp>
        <p:nvSpPr>
          <p:cNvPr id="4" name="Slide Number Placeholder 3"/>
          <p:cNvSpPr>
            <a:spLocks noGrp="1"/>
          </p:cNvSpPr>
          <p:nvPr>
            <p:ph type="sldNum" sz="quarter" idx="10"/>
          </p:nvPr>
        </p:nvSpPr>
        <p:spPr/>
        <p:txBody>
          <a:bodyPr/>
          <a:lstStyle/>
          <a:p>
            <a:fld id="{DF1C3666-5893-4FD5-94FB-5D0E6E288D0E}" type="slidenum">
              <a:rPr lang="en-US" smtClean="0"/>
              <a:pPr/>
              <a:t>26</a:t>
            </a:fld>
            <a:endParaRPr lang="en-US" dirty="0"/>
          </a:p>
        </p:txBody>
      </p:sp>
    </p:spTree>
    <p:extLst>
      <p:ext uri="{BB962C8B-B14F-4D97-AF65-F5344CB8AC3E}">
        <p14:creationId xmlns:p14="http://schemas.microsoft.com/office/powerpoint/2010/main" val="413812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1C3666-5893-4FD5-94FB-5D0E6E288D0E}" type="slidenum">
              <a:rPr lang="en-US" smtClean="0"/>
              <a:pPr/>
              <a:t>27</a:t>
            </a:fld>
            <a:endParaRPr lang="en-US" dirty="0"/>
          </a:p>
        </p:txBody>
      </p:sp>
    </p:spTree>
    <p:extLst>
      <p:ext uri="{BB962C8B-B14F-4D97-AF65-F5344CB8AC3E}">
        <p14:creationId xmlns:p14="http://schemas.microsoft.com/office/powerpoint/2010/main" val="115888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a:solidFill>
                  <a:schemeClr val="tx1"/>
                </a:solidFill>
                <a:effectLst/>
                <a:latin typeface="Times" charset="0"/>
                <a:ea typeface="MS PGothic" pitchFamily="34" charset="-128"/>
                <a:cs typeface="ＭＳ Ｐゴシック" charset="-128"/>
              </a:rPr>
              <a:t>…”.  Our messages to leadership have been around these points:  </a:t>
            </a:r>
          </a:p>
          <a:p>
            <a:r>
              <a:rPr lang="en-US" sz="1200" b="1" kern="1200" dirty="0">
                <a:solidFill>
                  <a:schemeClr val="tx1"/>
                </a:solidFill>
                <a:effectLst/>
                <a:latin typeface="Times" charset="0"/>
                <a:ea typeface="MS PGothic" pitchFamily="34" charset="-128"/>
                <a:cs typeface="ＭＳ Ｐゴシック" charset="-128"/>
              </a:rPr>
              <a:t>-experience of disaster is grounding our response</a:t>
            </a:r>
          </a:p>
          <a:p>
            <a:r>
              <a:rPr lang="en-US" sz="1200" b="1" kern="1200" dirty="0">
                <a:solidFill>
                  <a:schemeClr val="tx1"/>
                </a:solidFill>
                <a:effectLst/>
                <a:latin typeface="Times" charset="0"/>
                <a:ea typeface="MS PGothic" pitchFamily="34" charset="-128"/>
                <a:cs typeface="ＭＳ Ｐゴシック" charset="-128"/>
              </a:rPr>
              <a:t>-model was adapted for covid and JHM by in-house experts</a:t>
            </a:r>
          </a:p>
          <a:p>
            <a:r>
              <a:rPr lang="en-US" sz="1200" b="1" kern="1200" dirty="0">
                <a:solidFill>
                  <a:schemeClr val="tx1"/>
                </a:solidFill>
                <a:effectLst/>
                <a:latin typeface="Times" charset="0"/>
                <a:ea typeface="MS PGothic" pitchFamily="34" charset="-128"/>
                <a:cs typeface="ＭＳ Ｐゴシック" charset="-128"/>
              </a:rPr>
              <a:t>-what people need varies according to what phase they are in</a:t>
            </a:r>
          </a:p>
          <a:p>
            <a:r>
              <a:rPr lang="en-US" sz="1200" b="1" kern="1200" dirty="0">
                <a:solidFill>
                  <a:schemeClr val="tx1"/>
                </a:solidFill>
                <a:effectLst/>
                <a:latin typeface="Times" charset="0"/>
                <a:ea typeface="MS PGothic" pitchFamily="34" charset="-128"/>
                <a:cs typeface="ＭＳ Ｐゴシック" charset="-128"/>
              </a:rPr>
              <a:t>-our work is anticipating the phase people are in, and to deliver care and programs to address needs</a:t>
            </a:r>
          </a:p>
          <a:p>
            <a:endParaRPr lang="en-US" dirty="0"/>
          </a:p>
          <a:p>
            <a:r>
              <a:rPr lang="en-US" b="1" dirty="0"/>
              <a:t>Maintaining</a:t>
            </a:r>
            <a:r>
              <a:rPr lang="en-US" b="1" baseline="0" dirty="0"/>
              <a:t> </a:t>
            </a:r>
            <a:r>
              <a:rPr lang="en-US" b="1" dirty="0"/>
              <a:t>Community Cohesion as a goal</a:t>
            </a:r>
          </a:p>
          <a:p>
            <a:endParaRPr lang="en-US" dirty="0"/>
          </a:p>
          <a:p>
            <a:r>
              <a:rPr lang="en-US" dirty="0"/>
              <a:t>This is different</a:t>
            </a:r>
            <a:r>
              <a:rPr lang="en-US" baseline="0" dirty="0"/>
              <a:t> than a hurricane or earthquake.  </a:t>
            </a:r>
            <a:r>
              <a:rPr lang="en-US" b="1" baseline="0" dirty="0"/>
              <a:t>A pandemic is a disaster of Uncertainty</a:t>
            </a:r>
          </a:p>
          <a:p>
            <a:endParaRPr lang="en-US" baseline="0" dirty="0"/>
          </a:p>
          <a:p>
            <a:r>
              <a:rPr lang="en-US" baseline="0" dirty="0"/>
              <a:t>Unprecedented – except 1918 Flu</a:t>
            </a:r>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3</a:t>
            </a:fld>
            <a:endParaRPr lang="en-US" dirty="0"/>
          </a:p>
        </p:txBody>
      </p:sp>
    </p:spTree>
    <p:extLst>
      <p:ext uri="{BB962C8B-B14F-4D97-AF65-F5344CB8AC3E}">
        <p14:creationId xmlns:p14="http://schemas.microsoft.com/office/powerpoint/2010/main" val="13678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Infectious diseases are the most psychologically toxic disasters of all for those who will survive.  Toxicity from </a:t>
            </a:r>
            <a:r>
              <a:rPr lang="en-US" b="1" dirty="0"/>
              <a:t>Ambiguity and Uncertainty</a:t>
            </a:r>
          </a:p>
          <a:p>
            <a:endParaRPr lang="en-US" b="1" dirty="0"/>
          </a:p>
          <a:p>
            <a:r>
              <a:rPr lang="en-US" b="1" dirty="0"/>
              <a:t>Disasters with ambiguity with regard to their respective nature and uncertainty with regard to their trajectory, before, during, and even after their impact increase psychological toxicity and will create the largest number of “psychological casualties” </a:t>
            </a:r>
          </a:p>
        </p:txBody>
      </p:sp>
      <p:sp>
        <p:nvSpPr>
          <p:cNvPr id="4" name="Slide Number Placeholder 3"/>
          <p:cNvSpPr>
            <a:spLocks noGrp="1"/>
          </p:cNvSpPr>
          <p:nvPr>
            <p:ph type="sldNum" sz="quarter" idx="5"/>
          </p:nvPr>
        </p:nvSpPr>
        <p:spPr/>
        <p:txBody>
          <a:bodyPr/>
          <a:lstStyle/>
          <a:p>
            <a:fld id="{DF1C3666-5893-4FD5-94FB-5D0E6E288D0E}" type="slidenum">
              <a:rPr lang="en-US" smtClean="0"/>
              <a:pPr/>
              <a:t>4</a:t>
            </a:fld>
            <a:endParaRPr lang="en-US" dirty="0"/>
          </a:p>
        </p:txBody>
      </p:sp>
    </p:spTree>
    <p:extLst>
      <p:ext uri="{BB962C8B-B14F-4D97-AF65-F5344CB8AC3E}">
        <p14:creationId xmlns:p14="http://schemas.microsoft.com/office/powerpoint/2010/main" val="3270564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Later</a:t>
            </a:r>
            <a:r>
              <a:rPr lang="en-US" baseline="0" dirty="0"/>
              <a:t> in the process than we, but still relatively early in the response.  </a:t>
            </a:r>
          </a:p>
          <a:p>
            <a:endParaRPr lang="en-US" baseline="0" dirty="0"/>
          </a:p>
          <a:p>
            <a:r>
              <a:rPr lang="en-US" baseline="0" dirty="0"/>
              <a:t>60% nurses and 40% doctors</a:t>
            </a:r>
          </a:p>
          <a:p>
            <a:endParaRPr lang="en-US" baseline="0" dirty="0"/>
          </a:p>
          <a:p>
            <a:r>
              <a:rPr lang="en-US" baseline="0" dirty="0"/>
              <a:t>Insomnia Severity Index (ISI) and Impact event Scale (IES)</a:t>
            </a:r>
          </a:p>
          <a:p>
            <a:endParaRPr lang="en-US" b="1" baseline="0" dirty="0"/>
          </a:p>
          <a:p>
            <a:r>
              <a:rPr lang="en-US" b="1" baseline="0" dirty="0"/>
              <a:t>Triggers:  Personal safety (adequate PPE), keeping family safe (bring the infection home to family), being redeployed (not having the training to provide excellent care), and concerns about having adequate materials (ventilators, ICU beds, etc.) to provide care.</a:t>
            </a:r>
            <a:endParaRPr lang="en-US" b="1"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5</a:t>
            </a:fld>
            <a:endParaRPr lang="en-US" dirty="0"/>
          </a:p>
        </p:txBody>
      </p:sp>
    </p:spTree>
    <p:extLst>
      <p:ext uri="{BB962C8B-B14F-4D97-AF65-F5344CB8AC3E}">
        <p14:creationId xmlns:p14="http://schemas.microsoft.com/office/powerpoint/2010/main" val="3526352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6</a:t>
            </a:fld>
            <a:endParaRPr lang="en-US" dirty="0"/>
          </a:p>
        </p:txBody>
      </p:sp>
    </p:spTree>
    <p:extLst>
      <p:ext uri="{BB962C8B-B14F-4D97-AF65-F5344CB8AC3E}">
        <p14:creationId xmlns:p14="http://schemas.microsoft.com/office/powerpoint/2010/main" val="213011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7</a:t>
            </a:fld>
            <a:endParaRPr lang="en-US" dirty="0"/>
          </a:p>
        </p:txBody>
      </p:sp>
    </p:spTree>
    <p:extLst>
      <p:ext uri="{BB962C8B-B14F-4D97-AF65-F5344CB8AC3E}">
        <p14:creationId xmlns:p14="http://schemas.microsoft.com/office/powerpoint/2010/main" val="1239423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TO THE POTENTIAL CLINICAL CHALLENGES – BURNOUT, ANXIETY, PTSD, and DEPRESSION</a:t>
            </a:r>
          </a:p>
          <a:p>
            <a:endParaRPr lang="en-US" dirty="0"/>
          </a:p>
          <a:p>
            <a:r>
              <a:rPr lang="en-US" dirty="0"/>
              <a:t>Approximately</a:t>
            </a:r>
            <a:r>
              <a:rPr lang="en-US" baseline="0" dirty="0"/>
              <a:t> 1/3 nurses, 1/3 physicians, </a:t>
            </a:r>
            <a:r>
              <a:rPr lang="en-US" baseline="0"/>
              <a:t>1/3 other HCW</a:t>
            </a:r>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8</a:t>
            </a:fld>
            <a:endParaRPr lang="en-US" dirty="0"/>
          </a:p>
        </p:txBody>
      </p:sp>
    </p:spTree>
    <p:extLst>
      <p:ext uri="{BB962C8B-B14F-4D97-AF65-F5344CB8AC3E}">
        <p14:creationId xmlns:p14="http://schemas.microsoft.com/office/powerpoint/2010/main" val="374621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VERY HARD TO</a:t>
            </a:r>
            <a:r>
              <a:rPr lang="en-US" baseline="0" dirty="0"/>
              <a:t> DISTINGUISH FROM DEPRESSION</a:t>
            </a:r>
            <a:endParaRPr lang="en-US" dirty="0"/>
          </a:p>
        </p:txBody>
      </p:sp>
      <p:sp>
        <p:nvSpPr>
          <p:cNvPr id="4" name="Slide Number Placeholder 3"/>
          <p:cNvSpPr>
            <a:spLocks noGrp="1"/>
          </p:cNvSpPr>
          <p:nvPr>
            <p:ph type="sldNum" sz="quarter" idx="10"/>
          </p:nvPr>
        </p:nvSpPr>
        <p:spPr/>
        <p:txBody>
          <a:bodyPr/>
          <a:lstStyle/>
          <a:p>
            <a:fld id="{DF1C3666-5893-4FD5-94FB-5D0E6E288D0E}" type="slidenum">
              <a:rPr lang="en-US" smtClean="0"/>
              <a:pPr/>
              <a:t>10</a:t>
            </a:fld>
            <a:endParaRPr lang="en-US" dirty="0"/>
          </a:p>
        </p:txBody>
      </p:sp>
    </p:spTree>
    <p:extLst>
      <p:ext uri="{BB962C8B-B14F-4D97-AF65-F5344CB8AC3E}">
        <p14:creationId xmlns:p14="http://schemas.microsoft.com/office/powerpoint/2010/main" val="4280194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P_Title_B.jpg                                                 0033966FKarls G4                       C0DC18D5:"/>
          <p:cNvPicPr>
            <a:picLocks noChangeAspect="1" noChangeArrowheads="1"/>
          </p:cNvPicPr>
          <p:nvPr/>
        </p:nvPicPr>
        <p:blipFill>
          <a:blip r:embed="rId2"/>
          <a:srcRect/>
          <a:stretch>
            <a:fillRect/>
          </a:stretch>
        </p:blipFill>
        <p:spPr bwMode="auto">
          <a:xfrm>
            <a:off x="0" y="0"/>
            <a:ext cx="9145588" cy="6859588"/>
          </a:xfrm>
          <a:prstGeom prst="rect">
            <a:avLst/>
          </a:prstGeom>
          <a:noFill/>
          <a:ln w="9525">
            <a:noFill/>
            <a:miter lim="800000"/>
            <a:headEnd/>
            <a:tailEnd/>
          </a:ln>
        </p:spPr>
      </p:pic>
      <p:sp>
        <p:nvSpPr>
          <p:cNvPr id="2051" name="Rectangle 3"/>
          <p:cNvSpPr>
            <a:spLocks noGrp="1" noChangeArrowheads="1"/>
          </p:cNvSpPr>
          <p:nvPr>
            <p:ph type="ctrTitle"/>
          </p:nvPr>
        </p:nvSpPr>
        <p:spPr bwMode="white">
          <a:xfrm>
            <a:off x="809625" y="3429000"/>
            <a:ext cx="7800975" cy="1143000"/>
          </a:xfrm>
        </p:spPr>
        <p:txBody>
          <a:bodyPr/>
          <a:lstStyle>
            <a:lvl1pPr>
              <a:defRPr>
                <a:solidFill>
                  <a:schemeClr val="bg1"/>
                </a:solidFill>
              </a:defRPr>
            </a:lvl1pPr>
          </a:lstStyle>
          <a:p>
            <a:r>
              <a:rPr lang="en-US"/>
              <a:t>Click to edit Master title style</a:t>
            </a:r>
          </a:p>
        </p:txBody>
      </p:sp>
      <p:sp>
        <p:nvSpPr>
          <p:cNvPr id="2052" name="Rectangle 4"/>
          <p:cNvSpPr>
            <a:spLocks noGrp="1" noChangeArrowheads="1"/>
          </p:cNvSpPr>
          <p:nvPr>
            <p:ph type="subTitle" idx="1"/>
          </p:nvPr>
        </p:nvSpPr>
        <p:spPr bwMode="white">
          <a:xfrm>
            <a:off x="809625" y="4610100"/>
            <a:ext cx="7800975" cy="914400"/>
          </a:xfrm>
        </p:spPr>
        <p:txBody>
          <a:bodyPr/>
          <a:lstStyle>
            <a:lvl1pPr marL="0" indent="0">
              <a:buFontTx/>
              <a:buNone/>
              <a:defRPr sz="2400">
                <a:solidFill>
                  <a:schemeClr val="bg1"/>
                </a:solidFill>
              </a:defRPr>
            </a:lvl1pPr>
          </a:lstStyle>
          <a:p>
            <a:r>
              <a:rPr lang="en-US"/>
              <a:t>Click to edit Master subtitle style</a:t>
            </a:r>
          </a:p>
        </p:txBody>
      </p:sp>
      <p:sp>
        <p:nvSpPr>
          <p:cNvPr id="5" name="Rectangle 5"/>
          <p:cNvSpPr>
            <a:spLocks noGrp="1" noChangeArrowheads="1"/>
          </p:cNvSpPr>
          <p:nvPr>
            <p:ph type="dt" sz="half" idx="10"/>
          </p:nvPr>
        </p:nvSpPr>
        <p:spPr bwMode="white">
          <a:xfrm>
            <a:off x="819150" y="6477000"/>
            <a:ext cx="1905000" cy="381000"/>
          </a:xfrm>
        </p:spPr>
        <p:txBody>
          <a:bodyPr/>
          <a:lstStyle>
            <a:lvl1pPr>
              <a:defRPr>
                <a:solidFill>
                  <a:schemeClr val="bg1"/>
                </a:solidFill>
              </a:defRPr>
            </a:lvl1pPr>
          </a:lstStyle>
          <a:p>
            <a:fld id="{3ADA999D-B41F-4AED-97E5-7F05C31C03B1}" type="datetime1">
              <a:rPr lang="en-US"/>
              <a:pPr/>
              <a:t>8/12/2020</a:t>
            </a:fld>
            <a:endParaRPr lang="en-US" dirty="0">
              <a:latin typeface="Times" charset="0"/>
            </a:endParaRPr>
          </a:p>
        </p:txBody>
      </p:sp>
      <p:sp>
        <p:nvSpPr>
          <p:cNvPr id="6" name="Rectangle 6"/>
          <p:cNvSpPr>
            <a:spLocks noGrp="1" noChangeArrowheads="1"/>
          </p:cNvSpPr>
          <p:nvPr>
            <p:ph type="ftr" sz="quarter" idx="11"/>
          </p:nvPr>
        </p:nvSpPr>
        <p:spPr bwMode="white">
          <a:xfrm>
            <a:off x="3124200" y="6477000"/>
            <a:ext cx="2895600" cy="381000"/>
          </a:xfrm>
        </p:spPr>
        <p:txBody>
          <a:bodyPr/>
          <a:lstStyle>
            <a:lvl1pPr>
              <a:defRPr>
                <a:solidFill>
                  <a:schemeClr val="bg1"/>
                </a:solidFill>
              </a:defRPr>
            </a:lvl1pPr>
          </a:lstStyle>
          <a:p>
            <a:endParaRPr lang="en-US" dirty="0"/>
          </a:p>
        </p:txBody>
      </p:sp>
      <p:sp>
        <p:nvSpPr>
          <p:cNvPr id="7" name="Rectangle 7"/>
          <p:cNvSpPr>
            <a:spLocks noGrp="1" noChangeArrowheads="1"/>
          </p:cNvSpPr>
          <p:nvPr>
            <p:ph type="sldNum" sz="quarter" idx="12"/>
          </p:nvPr>
        </p:nvSpPr>
        <p:spPr bwMode="white">
          <a:xfrm>
            <a:off x="6705600" y="6477000"/>
            <a:ext cx="1905000" cy="381000"/>
          </a:xfrm>
        </p:spPr>
        <p:txBody>
          <a:bodyPr/>
          <a:lstStyle>
            <a:lvl1pPr>
              <a:defRPr>
                <a:solidFill>
                  <a:schemeClr val="bg1"/>
                </a:solidFill>
              </a:defRPr>
            </a:lvl1pPr>
          </a:lstStyle>
          <a:p>
            <a:fld id="{5473D627-407B-40D4-AC1C-1D81BE49F16F}"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DF229689-644A-4774-9F3B-18BED70E8915}" type="datetime1">
              <a:rPr lang="en-US"/>
              <a:pPr/>
              <a:t>8/12/2020</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CAF24EB-DE4B-49B2-BF12-7DFECD83FC9C}" type="slidenum">
              <a:rPr lang="en-US"/>
              <a:pPr/>
              <a:t>‹#›</a:t>
            </a:fld>
            <a:endParaRPr lang="en-US" dirty="0">
              <a:solidFill>
                <a:srgbClr val="002C77"/>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390525"/>
            <a:ext cx="1943100" cy="5705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9625" y="390525"/>
            <a:ext cx="5676900" cy="5705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8EDA1129-23BF-4FCB-BA40-4A008E4DC3FF}" type="datetime1">
              <a:rPr lang="en-US"/>
              <a:pPr/>
              <a:t>8/12/2020</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606E4740-7051-4975-8BC7-56DCC8D560B4}" type="slidenum">
              <a:rPr lang="en-US"/>
              <a:pPr/>
              <a:t>‹#›</a:t>
            </a:fld>
            <a:endParaRPr lang="en-US" dirty="0">
              <a:solidFill>
                <a:srgbClr val="002C77"/>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6A72DFC-5863-403D-A84C-798F9E510197}" type="datetime1">
              <a:rPr lang="en-US"/>
              <a:pPr/>
              <a:t>8/12/2020</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C4E7477-64C5-4073-890D-2CE223309A9C}" type="slidenum">
              <a:rPr lang="en-US"/>
              <a:pPr/>
              <a:t>‹#›</a:t>
            </a:fld>
            <a:endParaRPr lang="en-US" dirty="0">
              <a:solidFill>
                <a:srgbClr val="002C77"/>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6AEDB79E-5C77-408B-AB5D-52A3EF0FE9F3}" type="datetime1">
              <a:rPr lang="en-US"/>
              <a:pPr/>
              <a:t>8/12/2020</a:t>
            </a:fld>
            <a:endParaRPr lang="en-US" dirty="0">
              <a:latin typeface="Times" charset="0"/>
            </a:endParaRPr>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A56D1CB-186E-4412-AFAB-F8D492A22B68}" type="slidenum">
              <a:rPr lang="en-US"/>
              <a:pPr/>
              <a:t>‹#›</a:t>
            </a:fld>
            <a:endParaRPr lang="en-US" dirty="0">
              <a:solidFill>
                <a:srgbClr val="002C77"/>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96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72025"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DE12AE42-C5E5-410C-A32D-728281CC1C25}" type="datetime1">
              <a:rPr lang="en-US"/>
              <a:pPr/>
              <a:t>8/12/2020</a:t>
            </a:fld>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BD8F3A91-9A14-43F1-BF0B-56D69F331BCA}" type="slidenum">
              <a:rPr lang="en-US"/>
              <a:pPr/>
              <a:t>‹#›</a:t>
            </a:fld>
            <a:endParaRPr lang="en-US" dirty="0">
              <a:solidFill>
                <a:srgbClr val="002C77"/>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2244CBBB-F1DB-4857-AF8A-0FD05BF384FB}" type="datetime1">
              <a:rPr lang="en-US"/>
              <a:pPr/>
              <a:t>8/12/2020</a:t>
            </a:fld>
            <a:endParaRPr lang="en-US" dirty="0">
              <a:latin typeface="Times" charset="0"/>
            </a:endParaRPr>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5202D240-C47B-435A-B695-C4411D036E14}" type="slidenum">
              <a:rPr lang="en-US"/>
              <a:pPr/>
              <a:t>‹#›</a:t>
            </a:fld>
            <a:endParaRPr lang="en-US" dirty="0">
              <a:solidFill>
                <a:srgbClr val="002C77"/>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0D4A350-81EA-4846-885A-A33CEEE25B1E}" type="datetime1">
              <a:rPr lang="en-US"/>
              <a:pPr/>
              <a:t>8/12/2020</a:t>
            </a:fld>
            <a:endParaRPr lang="en-US" dirty="0">
              <a:latin typeface="Times" charset="0"/>
            </a:endParaRPr>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774B5B92-C65A-4A50-912B-123D4BD5758C}" type="slidenum">
              <a:rPr lang="en-US"/>
              <a:pPr/>
              <a:t>‹#›</a:t>
            </a:fld>
            <a:endParaRPr lang="en-US" dirty="0">
              <a:solidFill>
                <a:srgbClr val="002C77"/>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BA71813-C529-4817-A46A-A600DE370B7C}" type="datetime1">
              <a:rPr lang="en-US"/>
              <a:pPr/>
              <a:t>8/12/2020</a:t>
            </a:fld>
            <a:endParaRPr lang="en-US" dirty="0">
              <a:latin typeface="Times" charset="0"/>
            </a:endParaRPr>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6EECEC50-312C-4A77-B26E-6FC7A979D4D9}" type="slidenum">
              <a:rPr lang="en-US"/>
              <a:pPr/>
              <a:t>‹#›</a:t>
            </a:fld>
            <a:endParaRPr lang="en-US" dirty="0">
              <a:solidFill>
                <a:srgbClr val="002C77"/>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5848CA88-AD0D-4499-B43E-D5C009468164}" type="datetime1">
              <a:rPr lang="en-US"/>
              <a:pPr/>
              <a:t>8/12/2020</a:t>
            </a:fld>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B44BB0A-C943-4EEF-B430-AF45D6035FD3}" type="slidenum">
              <a:rPr lang="en-US"/>
              <a:pPr/>
              <a:t>‹#›</a:t>
            </a:fld>
            <a:endParaRPr lang="en-US" dirty="0">
              <a:solidFill>
                <a:srgbClr val="002C77"/>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659C7DEB-FAE0-4FFA-BD39-350AAE4F41E8}" type="datetime1">
              <a:rPr lang="en-US"/>
              <a:pPr/>
              <a:t>8/12/2020</a:t>
            </a:fld>
            <a:endParaRPr lang="en-US" dirty="0">
              <a:latin typeface="Times" charset="0"/>
            </a:endParaRPr>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AB58FEB-CBE1-46C5-88CC-039CB17743FA}" type="slidenum">
              <a:rPr lang="en-US"/>
              <a:pPr/>
              <a:t>‹#›</a:t>
            </a:fld>
            <a:endParaRPr lang="en-US" dirty="0">
              <a:solidFill>
                <a:srgbClr val="002C77"/>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1" descr="PP_Second_B.jpg                                                0033966FKarls G4                       C0DC18D5:"/>
          <p:cNvPicPr>
            <a:picLocks noChangeAspect="1" noChangeArrowheads="1"/>
          </p:cNvPicPr>
          <p:nvPr/>
        </p:nvPicPr>
        <p:blipFill>
          <a:blip r:embed="rId13"/>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black">
          <a:xfrm>
            <a:off x="809625" y="390525"/>
            <a:ext cx="777240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black">
          <a:xfrm>
            <a:off x="809625"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Rectangle 4"/>
          <p:cNvSpPr>
            <a:spLocks noGrp="1" noChangeArrowheads="1"/>
          </p:cNvSpPr>
          <p:nvPr>
            <p:ph type="dt" sz="half" idx="2"/>
          </p:nvPr>
        </p:nvSpPr>
        <p:spPr bwMode="black">
          <a:xfrm>
            <a:off x="809625"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254B8E"/>
                </a:solidFill>
                <a:latin typeface="Arial" pitchFamily="34" charset="0"/>
              </a:defRPr>
            </a:lvl1pPr>
          </a:lstStyle>
          <a:p>
            <a:fld id="{34C0BCBB-A765-4654-AA85-468725E28E2D}" type="datetime1">
              <a:rPr lang="en-US"/>
              <a:pPr/>
              <a:t>8/12/2020</a:t>
            </a:fld>
            <a:endParaRPr lang="en-US" dirty="0"/>
          </a:p>
        </p:txBody>
      </p:sp>
      <p:sp>
        <p:nvSpPr>
          <p:cNvPr id="1029" name="Rectangle 5"/>
          <p:cNvSpPr>
            <a:spLocks noGrp="1" noChangeArrowheads="1"/>
          </p:cNvSpPr>
          <p:nvPr>
            <p:ph type="ftr" sz="quarter" idx="3"/>
          </p:nvPr>
        </p:nvSpPr>
        <p:spPr bwMode="black">
          <a:xfrm>
            <a:off x="3124200" y="63246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254B8E"/>
                </a:solidFill>
                <a:latin typeface="Arial" pitchFamily="34" charset="0"/>
              </a:defRPr>
            </a:lvl1pPr>
          </a:lstStyle>
          <a:p>
            <a:endParaRPr lang="en-US" dirty="0"/>
          </a:p>
        </p:txBody>
      </p:sp>
      <p:sp>
        <p:nvSpPr>
          <p:cNvPr id="1030" name="Rectangle 6"/>
          <p:cNvSpPr>
            <a:spLocks noGrp="1" noChangeArrowheads="1"/>
          </p:cNvSpPr>
          <p:nvPr>
            <p:ph type="sldNum" sz="quarter" idx="4"/>
          </p:nvPr>
        </p:nvSpPr>
        <p:spPr bwMode="black">
          <a:xfrm>
            <a:off x="6667500" y="63246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254B8E"/>
                </a:solidFill>
                <a:latin typeface="Arial" pitchFamily="34" charset="0"/>
              </a:defRPr>
            </a:lvl1pPr>
          </a:lstStyle>
          <a:p>
            <a:fld id="{9FAA3723-12EE-4E7B-A7E5-50280644B530}" type="slidenum">
              <a:rPr lang="en-US"/>
              <a:pPr/>
              <a:t>‹#›</a:t>
            </a:fld>
            <a:endParaRPr lang="en-US" dirty="0">
              <a:solidFill>
                <a:srgbClr val="002C77"/>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p:txStyles>
    <p:titleStyle>
      <a:lvl1pPr algn="l" rtl="0" eaLnBrk="1" fontAlgn="base" hangingPunct="1">
        <a:spcBef>
          <a:spcPct val="0"/>
        </a:spcBef>
        <a:spcAft>
          <a:spcPct val="0"/>
        </a:spcAft>
        <a:defRPr sz="3600" b="1">
          <a:solidFill>
            <a:srgbClr val="254B8E"/>
          </a:solidFill>
          <a:latin typeface="+mj-lt"/>
          <a:ea typeface="MS PGothic" pitchFamily="34" charset="-128"/>
          <a:cs typeface="ＭＳ Ｐゴシック" charset="-128"/>
        </a:defRPr>
      </a:lvl1pPr>
      <a:lvl2pPr algn="l" rtl="0" eaLnBrk="1" fontAlgn="base" hangingPunct="1">
        <a:spcBef>
          <a:spcPct val="0"/>
        </a:spcBef>
        <a:spcAft>
          <a:spcPct val="0"/>
        </a:spcAft>
        <a:defRPr sz="3600" b="1">
          <a:solidFill>
            <a:srgbClr val="254B8E"/>
          </a:solidFill>
          <a:latin typeface="Arial" charset="0"/>
          <a:ea typeface="MS PGothic" pitchFamily="34" charset="-128"/>
          <a:cs typeface="ＭＳ Ｐゴシック" charset="-128"/>
        </a:defRPr>
      </a:lvl2pPr>
      <a:lvl3pPr algn="l" rtl="0" eaLnBrk="1" fontAlgn="base" hangingPunct="1">
        <a:spcBef>
          <a:spcPct val="0"/>
        </a:spcBef>
        <a:spcAft>
          <a:spcPct val="0"/>
        </a:spcAft>
        <a:defRPr sz="3600" b="1">
          <a:solidFill>
            <a:srgbClr val="254B8E"/>
          </a:solidFill>
          <a:latin typeface="Arial" charset="0"/>
          <a:ea typeface="MS PGothic" pitchFamily="34" charset="-128"/>
          <a:cs typeface="ＭＳ Ｐゴシック" charset="-128"/>
        </a:defRPr>
      </a:lvl3pPr>
      <a:lvl4pPr algn="l" rtl="0" eaLnBrk="1" fontAlgn="base" hangingPunct="1">
        <a:spcBef>
          <a:spcPct val="0"/>
        </a:spcBef>
        <a:spcAft>
          <a:spcPct val="0"/>
        </a:spcAft>
        <a:defRPr sz="3600" b="1">
          <a:solidFill>
            <a:srgbClr val="254B8E"/>
          </a:solidFill>
          <a:latin typeface="Arial" charset="0"/>
          <a:ea typeface="MS PGothic" pitchFamily="34" charset="-128"/>
          <a:cs typeface="ＭＳ Ｐゴシック" charset="-128"/>
        </a:defRPr>
      </a:lvl4pPr>
      <a:lvl5pPr algn="l" rtl="0" eaLnBrk="1" fontAlgn="base" hangingPunct="1">
        <a:spcBef>
          <a:spcPct val="0"/>
        </a:spcBef>
        <a:spcAft>
          <a:spcPct val="0"/>
        </a:spcAft>
        <a:defRPr sz="3600" b="1">
          <a:solidFill>
            <a:srgbClr val="254B8E"/>
          </a:solidFill>
          <a:latin typeface="Arial" charset="0"/>
          <a:ea typeface="MS PGothic" pitchFamily="34" charset="-128"/>
          <a:cs typeface="ＭＳ Ｐゴシック" charset="-128"/>
        </a:defRPr>
      </a:lvl5pPr>
      <a:lvl6pPr marL="457200" algn="l" rtl="0" eaLnBrk="1" fontAlgn="base" hangingPunct="1">
        <a:spcBef>
          <a:spcPct val="0"/>
        </a:spcBef>
        <a:spcAft>
          <a:spcPct val="0"/>
        </a:spcAft>
        <a:defRPr sz="3600" b="1">
          <a:solidFill>
            <a:srgbClr val="254B8E"/>
          </a:solidFill>
          <a:latin typeface="Arial" charset="0"/>
        </a:defRPr>
      </a:lvl6pPr>
      <a:lvl7pPr marL="914400" algn="l" rtl="0" eaLnBrk="1" fontAlgn="base" hangingPunct="1">
        <a:spcBef>
          <a:spcPct val="0"/>
        </a:spcBef>
        <a:spcAft>
          <a:spcPct val="0"/>
        </a:spcAft>
        <a:defRPr sz="3600" b="1">
          <a:solidFill>
            <a:srgbClr val="254B8E"/>
          </a:solidFill>
          <a:latin typeface="Arial" charset="0"/>
        </a:defRPr>
      </a:lvl7pPr>
      <a:lvl8pPr marL="1371600" algn="l" rtl="0" eaLnBrk="1" fontAlgn="base" hangingPunct="1">
        <a:spcBef>
          <a:spcPct val="0"/>
        </a:spcBef>
        <a:spcAft>
          <a:spcPct val="0"/>
        </a:spcAft>
        <a:defRPr sz="3600" b="1">
          <a:solidFill>
            <a:srgbClr val="254B8E"/>
          </a:solidFill>
          <a:latin typeface="Arial" charset="0"/>
        </a:defRPr>
      </a:lvl8pPr>
      <a:lvl9pPr marL="1828800" algn="l" rtl="0" eaLnBrk="1" fontAlgn="base" hangingPunct="1">
        <a:spcBef>
          <a:spcPct val="0"/>
        </a:spcBef>
        <a:spcAft>
          <a:spcPct val="0"/>
        </a:spcAft>
        <a:defRPr sz="3600" b="1">
          <a:solidFill>
            <a:srgbClr val="254B8E"/>
          </a:solidFill>
          <a:latin typeface="Arial" charset="0"/>
        </a:defRPr>
      </a:lvl9pPr>
    </p:titleStyle>
    <p:bodyStyle>
      <a:lvl1pPr marL="342900" indent="-342900" algn="l" rtl="0" eaLnBrk="1" fontAlgn="base" hangingPunct="1">
        <a:spcBef>
          <a:spcPct val="20000"/>
        </a:spcBef>
        <a:spcAft>
          <a:spcPct val="0"/>
        </a:spcAft>
        <a:buChar char="•"/>
        <a:defRPr sz="3200">
          <a:solidFill>
            <a:srgbClr val="254B8E"/>
          </a:solidFill>
          <a:latin typeface="+mn-lt"/>
          <a:ea typeface="MS PGothic" pitchFamily="34" charset="-128"/>
          <a:cs typeface="ＭＳ Ｐゴシック" charset="-128"/>
        </a:defRPr>
      </a:lvl1pPr>
      <a:lvl2pPr marL="742950" indent="-285750" algn="l" rtl="0" eaLnBrk="1" fontAlgn="base" hangingPunct="1">
        <a:spcBef>
          <a:spcPct val="20000"/>
        </a:spcBef>
        <a:spcAft>
          <a:spcPct val="0"/>
        </a:spcAft>
        <a:buChar char="–"/>
        <a:defRPr sz="2800">
          <a:solidFill>
            <a:srgbClr val="254B8E"/>
          </a:solidFill>
          <a:latin typeface="+mn-lt"/>
          <a:ea typeface="MS PGothic" pitchFamily="34" charset="-128"/>
        </a:defRPr>
      </a:lvl2pPr>
      <a:lvl3pPr marL="1143000" indent="-228600" algn="l" rtl="0" eaLnBrk="1" fontAlgn="base" hangingPunct="1">
        <a:spcBef>
          <a:spcPct val="20000"/>
        </a:spcBef>
        <a:spcAft>
          <a:spcPct val="0"/>
        </a:spcAft>
        <a:buChar char="•"/>
        <a:defRPr sz="2400">
          <a:solidFill>
            <a:srgbClr val="254B8E"/>
          </a:solidFill>
          <a:latin typeface="+mn-lt"/>
          <a:ea typeface="MS PGothic" pitchFamily="34" charset="-128"/>
        </a:defRPr>
      </a:lvl3pPr>
      <a:lvl4pPr marL="1600200" indent="-228600" algn="l" rtl="0" eaLnBrk="1" fontAlgn="base" hangingPunct="1">
        <a:spcBef>
          <a:spcPct val="20000"/>
        </a:spcBef>
        <a:spcAft>
          <a:spcPct val="0"/>
        </a:spcAft>
        <a:buChar char="–"/>
        <a:defRPr sz="2000">
          <a:solidFill>
            <a:srgbClr val="254B8E"/>
          </a:solidFill>
          <a:latin typeface="+mn-lt"/>
          <a:ea typeface="MS PGothic" pitchFamily="34" charset="-128"/>
        </a:defRPr>
      </a:lvl4pPr>
      <a:lvl5pPr marL="2057400" indent="-228600" algn="l" rtl="0" eaLnBrk="1" fontAlgn="base" hangingPunct="1">
        <a:spcBef>
          <a:spcPct val="20000"/>
        </a:spcBef>
        <a:spcAft>
          <a:spcPct val="0"/>
        </a:spcAft>
        <a:buChar char="»"/>
        <a:defRPr sz="2000">
          <a:solidFill>
            <a:srgbClr val="254B8E"/>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254B8E"/>
          </a:solidFill>
          <a:latin typeface="+mn-lt"/>
          <a:ea typeface="ＭＳ Ｐゴシック" charset="-128"/>
        </a:defRPr>
      </a:lvl6pPr>
      <a:lvl7pPr marL="2971800" indent="-228600" algn="l" rtl="0" eaLnBrk="1" fontAlgn="base" hangingPunct="1">
        <a:spcBef>
          <a:spcPct val="20000"/>
        </a:spcBef>
        <a:spcAft>
          <a:spcPct val="0"/>
        </a:spcAft>
        <a:buChar char="»"/>
        <a:defRPr sz="2000">
          <a:solidFill>
            <a:srgbClr val="254B8E"/>
          </a:solidFill>
          <a:latin typeface="+mn-lt"/>
          <a:ea typeface="ＭＳ Ｐゴシック" charset="-128"/>
        </a:defRPr>
      </a:lvl7pPr>
      <a:lvl8pPr marL="3429000" indent="-228600" algn="l" rtl="0" eaLnBrk="1" fontAlgn="base" hangingPunct="1">
        <a:spcBef>
          <a:spcPct val="20000"/>
        </a:spcBef>
        <a:spcAft>
          <a:spcPct val="0"/>
        </a:spcAft>
        <a:buChar char="»"/>
        <a:defRPr sz="2000">
          <a:solidFill>
            <a:srgbClr val="254B8E"/>
          </a:solidFill>
          <a:latin typeface="+mn-lt"/>
          <a:ea typeface="ＭＳ Ｐゴシック" charset="-128"/>
        </a:defRPr>
      </a:lvl8pPr>
      <a:lvl9pPr marL="3886200" indent="-228600" algn="l" rtl="0" eaLnBrk="1" fontAlgn="base" hangingPunct="1">
        <a:spcBef>
          <a:spcPct val="20000"/>
        </a:spcBef>
        <a:spcAft>
          <a:spcPct val="0"/>
        </a:spcAft>
        <a:buChar char="»"/>
        <a:defRPr sz="2000">
          <a:solidFill>
            <a:srgbClr val="254B8E"/>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
          <p:cNvSpPr>
            <a:spLocks noGrp="1" noChangeArrowheads="1"/>
          </p:cNvSpPr>
          <p:nvPr>
            <p:ph type="dt" sz="quarter" idx="10"/>
          </p:nvPr>
        </p:nvSpPr>
        <p:spPr>
          <a:xfrm>
            <a:off x="609600" y="6477000"/>
            <a:ext cx="2114550" cy="381000"/>
          </a:xfrm>
        </p:spPr>
        <p:txBody>
          <a:bodyPr/>
          <a:lstStyle/>
          <a:p>
            <a:r>
              <a:rPr lang="en-US" dirty="0"/>
              <a:t>August 13, 2020</a:t>
            </a:r>
          </a:p>
          <a:p>
            <a:endParaRPr lang="en-US" dirty="0">
              <a:latin typeface="Times" charset="0"/>
            </a:endParaRPr>
          </a:p>
        </p:txBody>
      </p:sp>
      <p:sp>
        <p:nvSpPr>
          <p:cNvPr id="15364" name="Rectangle 2"/>
          <p:cNvSpPr>
            <a:spLocks noGrp="1" noChangeArrowheads="1"/>
          </p:cNvSpPr>
          <p:nvPr>
            <p:ph type="ctrTitle"/>
          </p:nvPr>
        </p:nvSpPr>
        <p:spPr>
          <a:xfrm>
            <a:off x="609600" y="3429000"/>
            <a:ext cx="8305799" cy="1143000"/>
          </a:xfrm>
        </p:spPr>
        <p:txBody>
          <a:bodyPr/>
          <a:lstStyle/>
          <a:p>
            <a:pPr eaLnBrk="1" hangingPunct="1"/>
            <a:r>
              <a:rPr lang="en-US" sz="5400" dirty="0"/>
              <a:t>Potential Psychological Consequences of the COVID-19 Pandemic</a:t>
            </a:r>
          </a:p>
        </p:txBody>
      </p:sp>
      <p:sp>
        <p:nvSpPr>
          <p:cNvPr id="15365" name="Rectangle 3"/>
          <p:cNvSpPr>
            <a:spLocks noGrp="1" noChangeArrowheads="1"/>
          </p:cNvSpPr>
          <p:nvPr>
            <p:ph type="subTitle" idx="1"/>
          </p:nvPr>
        </p:nvSpPr>
        <p:spPr/>
        <p:txBody>
          <a:bodyPr/>
          <a:lstStyle/>
          <a:p>
            <a:pPr eaLnBrk="1" hangingPunct="1"/>
            <a:r>
              <a:rPr lang="en-US" dirty="0"/>
              <a:t> </a:t>
            </a:r>
          </a:p>
        </p:txBody>
      </p:sp>
      <p:sp>
        <p:nvSpPr>
          <p:cNvPr id="15366" name="Text Box 4"/>
          <p:cNvSpPr txBox="1">
            <a:spLocks noChangeArrowheads="1"/>
          </p:cNvSpPr>
          <p:nvPr/>
        </p:nvSpPr>
        <p:spPr bwMode="auto">
          <a:xfrm>
            <a:off x="609601" y="6194425"/>
            <a:ext cx="3353328" cy="307777"/>
          </a:xfrm>
          <a:prstGeom prst="rect">
            <a:avLst/>
          </a:prstGeom>
          <a:noFill/>
          <a:ln w="9525">
            <a:noFill/>
            <a:miter lim="800000"/>
            <a:headEnd/>
            <a:tailEnd/>
          </a:ln>
        </p:spPr>
        <p:txBody>
          <a:bodyPr wrap="square">
            <a:spAutoFit/>
          </a:bodyPr>
          <a:lstStyle/>
          <a:p>
            <a:r>
              <a:rPr lang="en-US" sz="1400" dirty="0">
                <a:solidFill>
                  <a:schemeClr val="bg1"/>
                </a:solidFill>
                <a:latin typeface="Arial" pitchFamily="34" charset="0"/>
              </a:rPr>
              <a:t>Presented by: Karen L. Swartz, M.D. </a:t>
            </a:r>
            <a:endParaRPr lang="en-US" sz="1400" dirty="0">
              <a:solidFill>
                <a:schemeClr val="bg1"/>
              </a:solidFill>
            </a:endParaRPr>
          </a:p>
        </p:txBody>
      </p:sp>
      <p:sp>
        <p:nvSpPr>
          <p:cNvPr id="7" name="Footer Placeholder 6"/>
          <p:cNvSpPr>
            <a:spLocks noGrp="1"/>
          </p:cNvSpPr>
          <p:nvPr>
            <p:ph type="ftr" sz="quarter" idx="11"/>
          </p:nvPr>
        </p:nvSpPr>
        <p:spPr/>
        <p:txBody>
          <a:bodyPr/>
          <a:lstStyle/>
          <a:p>
            <a:r>
              <a:rPr lang="en-US"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325" y="381000"/>
            <a:ext cx="8372475" cy="1104900"/>
          </a:xfrm>
        </p:spPr>
        <p:txBody>
          <a:bodyPr/>
          <a:lstStyle/>
          <a:p>
            <a:r>
              <a:rPr lang="en-US" dirty="0" err="1"/>
              <a:t>Maslach’s</a:t>
            </a:r>
            <a:r>
              <a:rPr lang="en-US" dirty="0"/>
              <a:t> Dimensions of </a:t>
            </a:r>
            <a:br>
              <a:rPr lang="en-US" dirty="0"/>
            </a:br>
            <a:r>
              <a:rPr lang="en-US" dirty="0"/>
              <a:t>Burnout</a:t>
            </a:r>
          </a:p>
        </p:txBody>
      </p:sp>
      <p:sp>
        <p:nvSpPr>
          <p:cNvPr id="3" name="Content Placeholder 2"/>
          <p:cNvSpPr>
            <a:spLocks noGrp="1"/>
          </p:cNvSpPr>
          <p:nvPr>
            <p:ph idx="1"/>
          </p:nvPr>
        </p:nvSpPr>
        <p:spPr>
          <a:xfrm>
            <a:off x="838200" y="1752600"/>
            <a:ext cx="7762875" cy="4114800"/>
          </a:xfrm>
        </p:spPr>
        <p:txBody>
          <a:bodyPr/>
          <a:lstStyle/>
          <a:p>
            <a:r>
              <a:rPr lang="en-US" dirty="0"/>
              <a:t>Emotional Exhaustion (EE)</a:t>
            </a:r>
          </a:p>
          <a:p>
            <a:pPr lvl="1"/>
            <a:r>
              <a:rPr lang="en-US" dirty="0"/>
              <a:t>Work demands deplete individual’s energy</a:t>
            </a:r>
          </a:p>
          <a:p>
            <a:pPr lvl="1">
              <a:buNone/>
            </a:pPr>
            <a:r>
              <a:rPr lang="en-US" sz="1000" dirty="0"/>
              <a:t>  </a:t>
            </a:r>
          </a:p>
          <a:p>
            <a:r>
              <a:rPr lang="en-US" dirty="0"/>
              <a:t>Depersonalization (DP) and Cynicism</a:t>
            </a:r>
          </a:p>
          <a:p>
            <a:pPr lvl="1"/>
            <a:r>
              <a:rPr lang="en-US" dirty="0"/>
              <a:t>Individual detaches from the job</a:t>
            </a:r>
          </a:p>
          <a:p>
            <a:pPr lvl="1">
              <a:buNone/>
            </a:pPr>
            <a:r>
              <a:rPr lang="en-US" sz="1000" dirty="0"/>
              <a:t>   </a:t>
            </a:r>
          </a:p>
          <a:p>
            <a:r>
              <a:rPr lang="en-US" dirty="0"/>
              <a:t>Feelings of inefficiency </a:t>
            </a:r>
          </a:p>
          <a:p>
            <a:pPr lvl="1"/>
            <a:r>
              <a:rPr lang="en-US" dirty="0"/>
              <a:t>Individual perceives a lack of personal achievement</a:t>
            </a:r>
          </a:p>
          <a:p>
            <a:pPr lvl="1"/>
            <a:endParaRPr lang="en-US" dirty="0"/>
          </a:p>
        </p:txBody>
      </p:sp>
      <p:sp>
        <p:nvSpPr>
          <p:cNvPr id="4" name="TextBox 3"/>
          <p:cNvSpPr txBox="1"/>
          <p:nvPr/>
        </p:nvSpPr>
        <p:spPr>
          <a:xfrm>
            <a:off x="0" y="6367046"/>
            <a:ext cx="9144000" cy="338554"/>
          </a:xfrm>
          <a:prstGeom prst="rect">
            <a:avLst/>
          </a:prstGeom>
          <a:noFill/>
        </p:spPr>
        <p:txBody>
          <a:bodyPr wrap="square" rtlCol="0">
            <a:spAutoFit/>
          </a:bodyPr>
          <a:lstStyle/>
          <a:p>
            <a:pPr algn="ctr"/>
            <a:r>
              <a:rPr lang="en-US" sz="1600" dirty="0" err="1">
                <a:solidFill>
                  <a:srgbClr val="254B8E"/>
                </a:solidFill>
                <a:latin typeface="+mn-lt"/>
              </a:rPr>
              <a:t>Maslach</a:t>
            </a:r>
            <a:r>
              <a:rPr lang="en-US" sz="1600" dirty="0">
                <a:solidFill>
                  <a:srgbClr val="254B8E"/>
                </a:solidFill>
                <a:latin typeface="+mn-lt"/>
              </a:rPr>
              <a:t> et al., In </a:t>
            </a:r>
            <a:r>
              <a:rPr lang="en-US" sz="1600" i="1" dirty="0">
                <a:solidFill>
                  <a:srgbClr val="254B8E"/>
                </a:solidFill>
                <a:latin typeface="+mn-lt"/>
              </a:rPr>
              <a:t>Evaluating Stress: A Book of Resources</a:t>
            </a:r>
            <a:r>
              <a:rPr lang="en-US" sz="1600" dirty="0">
                <a:solidFill>
                  <a:srgbClr val="254B8E"/>
                </a:solidFill>
                <a:latin typeface="+mn-lt"/>
              </a:rPr>
              <a:t>, 1997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4" y="342900"/>
            <a:ext cx="8372475" cy="1104900"/>
          </a:xfrm>
        </p:spPr>
        <p:txBody>
          <a:bodyPr/>
          <a:lstStyle/>
          <a:p>
            <a:r>
              <a:rPr lang="en-US" dirty="0"/>
              <a:t>Factors common to multiple </a:t>
            </a:r>
            <a:br>
              <a:rPr lang="en-US" dirty="0"/>
            </a:br>
            <a:r>
              <a:rPr lang="en-US" dirty="0"/>
              <a:t>surveys about burnout in residents</a:t>
            </a:r>
          </a:p>
        </p:txBody>
      </p:sp>
      <p:sp>
        <p:nvSpPr>
          <p:cNvPr id="3" name="Content Placeholder 2"/>
          <p:cNvSpPr>
            <a:spLocks noGrp="1"/>
          </p:cNvSpPr>
          <p:nvPr>
            <p:ph idx="1"/>
          </p:nvPr>
        </p:nvSpPr>
        <p:spPr>
          <a:xfrm>
            <a:off x="533400" y="1676400"/>
            <a:ext cx="8000999" cy="4267200"/>
          </a:xfrm>
        </p:spPr>
        <p:txBody>
          <a:bodyPr/>
          <a:lstStyle/>
          <a:p>
            <a:r>
              <a:rPr lang="en-US" dirty="0"/>
              <a:t>Increased work hours</a:t>
            </a:r>
          </a:p>
          <a:p>
            <a:r>
              <a:rPr lang="en-US" dirty="0"/>
              <a:t>Conflict between work and home life</a:t>
            </a:r>
          </a:p>
          <a:p>
            <a:r>
              <a:rPr lang="en-US" dirty="0"/>
              <a:t>Anxiety about clinical competence</a:t>
            </a:r>
          </a:p>
          <a:p>
            <a:r>
              <a:rPr lang="en-US" dirty="0"/>
              <a:t>Intensity of the workday</a:t>
            </a:r>
          </a:p>
          <a:p>
            <a:r>
              <a:rPr lang="en-US" dirty="0"/>
              <a:t>Perception of work as stressful</a:t>
            </a:r>
          </a:p>
          <a:p>
            <a:r>
              <a:rPr lang="en-US" dirty="0"/>
              <a:t>Stress in relationship with nurses</a:t>
            </a:r>
          </a:p>
          <a:p>
            <a:r>
              <a:rPr lang="en-US" dirty="0"/>
              <a:t>Stress in relationships with faculty and senior residents</a:t>
            </a:r>
          </a:p>
          <a:p>
            <a:pPr lvl="1">
              <a:buNone/>
            </a:pPr>
            <a:endParaRPr lang="en-US" dirty="0"/>
          </a:p>
        </p:txBody>
      </p:sp>
      <p:sp>
        <p:nvSpPr>
          <p:cNvPr id="4" name="TextBox 3"/>
          <p:cNvSpPr txBox="1"/>
          <p:nvPr/>
        </p:nvSpPr>
        <p:spPr>
          <a:xfrm>
            <a:off x="0" y="6400800"/>
            <a:ext cx="9144000" cy="338554"/>
          </a:xfrm>
          <a:prstGeom prst="rect">
            <a:avLst/>
          </a:prstGeom>
          <a:noFill/>
        </p:spPr>
        <p:txBody>
          <a:bodyPr wrap="square" rtlCol="0">
            <a:spAutoFit/>
          </a:bodyPr>
          <a:lstStyle/>
          <a:p>
            <a:pPr algn="ctr"/>
            <a:r>
              <a:rPr lang="en-US" sz="1600" dirty="0">
                <a:solidFill>
                  <a:srgbClr val="254B8E"/>
                </a:solidFill>
                <a:latin typeface="+mn-lt"/>
              </a:rPr>
              <a:t>Thomas NK, </a:t>
            </a:r>
            <a:r>
              <a:rPr lang="en-US" sz="1600" i="1" dirty="0">
                <a:solidFill>
                  <a:srgbClr val="254B8E"/>
                </a:solidFill>
                <a:latin typeface="+mn-lt"/>
              </a:rPr>
              <a:t>JAMA</a:t>
            </a:r>
            <a:r>
              <a:rPr lang="en-US" sz="1600" dirty="0">
                <a:solidFill>
                  <a:srgbClr val="254B8E"/>
                </a:solidFill>
                <a:latin typeface="+mn-lt"/>
              </a:rPr>
              <a:t> 2004;292: 2880-2889</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62000" y="457200"/>
            <a:ext cx="6908800" cy="1104900"/>
          </a:xfrm>
        </p:spPr>
        <p:txBody>
          <a:bodyPr/>
          <a:lstStyle/>
          <a:p>
            <a:r>
              <a:rPr lang="en-US" dirty="0"/>
              <a:t>Anxiety Response Cycle</a:t>
            </a:r>
          </a:p>
        </p:txBody>
      </p:sp>
      <p:sp>
        <p:nvSpPr>
          <p:cNvPr id="12291" name="Rectangle 3"/>
          <p:cNvSpPr>
            <a:spLocks noGrp="1" noChangeArrowheads="1"/>
          </p:cNvSpPr>
          <p:nvPr>
            <p:ph type="body" idx="1"/>
          </p:nvPr>
        </p:nvSpPr>
        <p:spPr>
          <a:xfrm>
            <a:off x="1152525" y="1752555"/>
            <a:ext cx="6869113" cy="4495800"/>
          </a:xfrm>
        </p:spPr>
        <p:txBody>
          <a:bodyPr/>
          <a:lstStyle/>
          <a:p>
            <a:pPr>
              <a:buFont typeface="Wingdings" pitchFamily="2" charset="2"/>
              <a:buNone/>
            </a:pPr>
            <a:r>
              <a:rPr lang="en-US" dirty="0"/>
              <a:t>    </a:t>
            </a:r>
          </a:p>
        </p:txBody>
      </p:sp>
      <p:sp>
        <p:nvSpPr>
          <p:cNvPr id="10" name="TextBox 9"/>
          <p:cNvSpPr txBox="1"/>
          <p:nvPr/>
        </p:nvSpPr>
        <p:spPr>
          <a:xfrm>
            <a:off x="152400" y="3581400"/>
            <a:ext cx="1295400" cy="492443"/>
          </a:xfrm>
          <a:prstGeom prst="rect">
            <a:avLst/>
          </a:prstGeom>
          <a:solidFill>
            <a:srgbClr val="EBB700"/>
          </a:solidFill>
          <a:ln w="12700">
            <a:solidFill>
              <a:schemeClr val="tx1"/>
            </a:solidFill>
          </a:ln>
        </p:spPr>
        <p:txBody>
          <a:bodyPr>
            <a:spAutoFit/>
          </a:bodyPr>
          <a:lstStyle/>
          <a:p>
            <a:pPr>
              <a:defRPr/>
            </a:pPr>
            <a:r>
              <a:rPr lang="en-US" sz="2600" dirty="0">
                <a:solidFill>
                  <a:srgbClr val="000000"/>
                </a:solidFill>
                <a:latin typeface="Arial" pitchFamily="34" charset="0"/>
              </a:rPr>
              <a:t>Trigger</a:t>
            </a:r>
          </a:p>
        </p:txBody>
      </p:sp>
      <p:sp>
        <p:nvSpPr>
          <p:cNvPr id="24" name="Right Arrow 23"/>
          <p:cNvSpPr/>
          <p:nvPr/>
        </p:nvSpPr>
        <p:spPr bwMode="auto">
          <a:xfrm>
            <a:off x="1524000" y="3657600"/>
            <a:ext cx="685800" cy="304800"/>
          </a:xfrm>
          <a:prstGeom prst="rightArrow">
            <a:avLst/>
          </a:prstGeom>
          <a:solidFill>
            <a:srgbClr val="EBB700"/>
          </a:soli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2294" name="Oval 24"/>
          <p:cNvSpPr>
            <a:spLocks noChangeArrowheads="1"/>
          </p:cNvSpPr>
          <p:nvPr/>
        </p:nvSpPr>
        <p:spPr bwMode="auto">
          <a:xfrm>
            <a:off x="2895600" y="2133555"/>
            <a:ext cx="4953000" cy="4267200"/>
          </a:xfrm>
          <a:prstGeom prst="ellipse">
            <a:avLst/>
          </a:prstGeom>
          <a:noFill/>
          <a:ln w="34925" algn="ctr">
            <a:solidFill>
              <a:schemeClr val="tx1"/>
            </a:solidFill>
            <a:round/>
            <a:headEnd/>
            <a:tailEnd/>
          </a:ln>
        </p:spPr>
        <p:txBody>
          <a:bodyPr/>
          <a:lstStyle/>
          <a:p>
            <a:endParaRPr lang="en-US" dirty="0"/>
          </a:p>
        </p:txBody>
      </p:sp>
      <p:sp>
        <p:nvSpPr>
          <p:cNvPr id="28" name="Chevron 27"/>
          <p:cNvSpPr/>
          <p:nvPr/>
        </p:nvSpPr>
        <p:spPr bwMode="auto">
          <a:xfrm rot="19730951">
            <a:off x="3733800" y="2351043"/>
            <a:ext cx="381000" cy="457200"/>
          </a:xfrm>
          <a:prstGeom prst="chevron">
            <a:avLst/>
          </a:prstGeom>
          <a:solidFill>
            <a:srgbClr val="EBB700"/>
          </a:soli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29" name="Chevron 28"/>
          <p:cNvSpPr/>
          <p:nvPr/>
        </p:nvSpPr>
        <p:spPr bwMode="auto">
          <a:xfrm rot="10430975">
            <a:off x="5500688" y="6153105"/>
            <a:ext cx="381000" cy="457200"/>
          </a:xfrm>
          <a:prstGeom prst="chevron">
            <a:avLst/>
          </a:prstGeom>
          <a:solidFill>
            <a:srgbClr val="EBB700"/>
          </a:soli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0" name="Chevron 29"/>
          <p:cNvSpPr/>
          <p:nvPr/>
        </p:nvSpPr>
        <p:spPr bwMode="auto">
          <a:xfrm rot="6300808">
            <a:off x="7634288" y="4408443"/>
            <a:ext cx="381000" cy="457200"/>
          </a:xfrm>
          <a:prstGeom prst="chevron">
            <a:avLst/>
          </a:prstGeom>
          <a:solidFill>
            <a:srgbClr val="EBB700"/>
          </a:soli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1" name="Chevron 30"/>
          <p:cNvSpPr/>
          <p:nvPr/>
        </p:nvSpPr>
        <p:spPr bwMode="auto">
          <a:xfrm rot="2340934">
            <a:off x="6680200" y="2351043"/>
            <a:ext cx="381000" cy="457200"/>
          </a:xfrm>
          <a:prstGeom prst="chevron">
            <a:avLst/>
          </a:prstGeom>
          <a:solidFill>
            <a:srgbClr val="EBB700"/>
          </a:soli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32" name="Chevron 31"/>
          <p:cNvSpPr/>
          <p:nvPr/>
        </p:nvSpPr>
        <p:spPr bwMode="auto">
          <a:xfrm rot="15618632">
            <a:off x="2752725" y="4408443"/>
            <a:ext cx="381000" cy="457200"/>
          </a:xfrm>
          <a:prstGeom prst="chevron">
            <a:avLst/>
          </a:prstGeom>
          <a:solidFill>
            <a:srgbClr val="EBB700"/>
          </a:solidFill>
          <a:ln w="12700" cap="flat" cmpd="sng" algn="ctr">
            <a:solidFill>
              <a:schemeClr val="tx1"/>
            </a:solidFill>
            <a:prstDash val="solid"/>
            <a:round/>
            <a:headEnd type="none" w="med" len="med"/>
            <a:tailEnd type="none" w="med" len="med"/>
          </a:ln>
          <a:effectLst/>
        </p:spPr>
        <p:txBody>
          <a:bodyPr/>
          <a:lstStyle/>
          <a:p>
            <a:pPr>
              <a:defRPr/>
            </a:pPr>
            <a:endParaRPr lang="en-US" dirty="0"/>
          </a:p>
        </p:txBody>
      </p:sp>
      <p:sp>
        <p:nvSpPr>
          <p:cNvPr id="11" name="TextBox 10"/>
          <p:cNvSpPr txBox="1"/>
          <p:nvPr/>
        </p:nvSpPr>
        <p:spPr>
          <a:xfrm>
            <a:off x="4671648" y="1752555"/>
            <a:ext cx="1519968" cy="830997"/>
          </a:xfrm>
          <a:prstGeom prst="rect">
            <a:avLst/>
          </a:prstGeom>
          <a:solidFill>
            <a:srgbClr val="EBB700"/>
          </a:solidFill>
          <a:ln w="12700">
            <a:solidFill>
              <a:schemeClr val="tx1"/>
            </a:solidFill>
          </a:ln>
        </p:spPr>
        <p:txBody>
          <a:bodyPr wrap="none">
            <a:spAutoFit/>
          </a:bodyPr>
          <a:lstStyle/>
          <a:p>
            <a:pPr algn="ctr">
              <a:defRPr/>
            </a:pPr>
            <a:r>
              <a:rPr lang="en-US" dirty="0">
                <a:latin typeface="+mn-lt"/>
              </a:rPr>
              <a:t>Anxiety </a:t>
            </a:r>
          </a:p>
          <a:p>
            <a:pPr algn="ctr">
              <a:defRPr/>
            </a:pPr>
            <a:r>
              <a:rPr lang="en-US" dirty="0">
                <a:latin typeface="+mn-lt"/>
              </a:rPr>
              <a:t>Increases</a:t>
            </a:r>
          </a:p>
        </p:txBody>
      </p:sp>
      <p:sp>
        <p:nvSpPr>
          <p:cNvPr id="13" name="TextBox 12"/>
          <p:cNvSpPr txBox="1"/>
          <p:nvPr/>
        </p:nvSpPr>
        <p:spPr>
          <a:xfrm>
            <a:off x="6573387" y="3200355"/>
            <a:ext cx="2358339" cy="830997"/>
          </a:xfrm>
          <a:prstGeom prst="rect">
            <a:avLst/>
          </a:prstGeom>
          <a:solidFill>
            <a:srgbClr val="EBB700"/>
          </a:solidFill>
          <a:ln w="12700">
            <a:solidFill>
              <a:schemeClr val="tx1"/>
            </a:solidFill>
          </a:ln>
        </p:spPr>
        <p:txBody>
          <a:bodyPr wrap="none">
            <a:spAutoFit/>
          </a:bodyPr>
          <a:lstStyle/>
          <a:p>
            <a:pPr algn="ctr">
              <a:defRPr/>
            </a:pPr>
            <a:r>
              <a:rPr lang="en-US" dirty="0">
                <a:latin typeface="+mn-lt"/>
              </a:rPr>
              <a:t>Avoidance</a:t>
            </a:r>
          </a:p>
          <a:p>
            <a:pPr algn="ctr">
              <a:defRPr/>
            </a:pPr>
            <a:r>
              <a:rPr lang="en-US" dirty="0">
                <a:latin typeface="+mn-lt"/>
              </a:rPr>
              <a:t>Safety Behavior</a:t>
            </a:r>
          </a:p>
        </p:txBody>
      </p:sp>
      <p:sp>
        <p:nvSpPr>
          <p:cNvPr id="14" name="TextBox 13"/>
          <p:cNvSpPr txBox="1"/>
          <p:nvPr/>
        </p:nvSpPr>
        <p:spPr>
          <a:xfrm>
            <a:off x="6045224" y="5113293"/>
            <a:ext cx="2752677" cy="830997"/>
          </a:xfrm>
          <a:prstGeom prst="rect">
            <a:avLst/>
          </a:prstGeom>
          <a:solidFill>
            <a:srgbClr val="EBB700"/>
          </a:solidFill>
          <a:ln w="12700">
            <a:solidFill>
              <a:schemeClr val="tx1"/>
            </a:solidFill>
          </a:ln>
        </p:spPr>
        <p:txBody>
          <a:bodyPr wrap="none">
            <a:spAutoFit/>
          </a:bodyPr>
          <a:lstStyle/>
          <a:p>
            <a:pPr algn="ctr">
              <a:defRPr/>
            </a:pPr>
            <a:r>
              <a:rPr lang="en-US" dirty="0">
                <a:latin typeface="+mn-lt"/>
              </a:rPr>
              <a:t>Anxiety Decreases</a:t>
            </a:r>
          </a:p>
          <a:p>
            <a:pPr algn="ctr">
              <a:defRPr/>
            </a:pPr>
            <a:r>
              <a:rPr lang="en-US" dirty="0">
                <a:latin typeface="+mn-lt"/>
              </a:rPr>
              <a:t>Temporarily</a:t>
            </a:r>
          </a:p>
        </p:txBody>
      </p:sp>
      <p:sp>
        <p:nvSpPr>
          <p:cNvPr id="15" name="TextBox 14"/>
          <p:cNvSpPr txBox="1"/>
          <p:nvPr/>
        </p:nvSpPr>
        <p:spPr>
          <a:xfrm>
            <a:off x="2072047" y="5029155"/>
            <a:ext cx="2985369" cy="1200329"/>
          </a:xfrm>
          <a:prstGeom prst="rect">
            <a:avLst/>
          </a:prstGeom>
          <a:solidFill>
            <a:srgbClr val="EBB700"/>
          </a:solidFill>
          <a:ln w="12700">
            <a:solidFill>
              <a:schemeClr val="tx1"/>
            </a:solidFill>
          </a:ln>
        </p:spPr>
        <p:txBody>
          <a:bodyPr wrap="none">
            <a:spAutoFit/>
          </a:bodyPr>
          <a:lstStyle/>
          <a:p>
            <a:pPr algn="ctr">
              <a:defRPr/>
            </a:pPr>
            <a:r>
              <a:rPr lang="en-US" dirty="0">
                <a:latin typeface="+mn-lt"/>
              </a:rPr>
              <a:t>Perpetuates Anxiety,</a:t>
            </a:r>
          </a:p>
          <a:p>
            <a:pPr algn="ctr">
              <a:defRPr/>
            </a:pPr>
            <a:r>
              <a:rPr lang="en-US" dirty="0">
                <a:latin typeface="+mn-lt"/>
              </a:rPr>
              <a:t>Fears Never </a:t>
            </a:r>
          </a:p>
          <a:p>
            <a:pPr algn="ctr">
              <a:defRPr/>
            </a:pPr>
            <a:r>
              <a:rPr lang="en-US" dirty="0">
                <a:latin typeface="+mn-lt"/>
              </a:rPr>
              <a:t>Disconfirmed</a:t>
            </a:r>
          </a:p>
        </p:txBody>
      </p:sp>
      <p:sp>
        <p:nvSpPr>
          <p:cNvPr id="12" name="TextBox 11"/>
          <p:cNvSpPr txBox="1"/>
          <p:nvPr/>
        </p:nvSpPr>
        <p:spPr>
          <a:xfrm>
            <a:off x="2262680" y="3360693"/>
            <a:ext cx="1999266" cy="830997"/>
          </a:xfrm>
          <a:prstGeom prst="rect">
            <a:avLst/>
          </a:prstGeom>
          <a:solidFill>
            <a:srgbClr val="EBB700"/>
          </a:solidFill>
          <a:ln w="12700">
            <a:solidFill>
              <a:schemeClr val="tx1"/>
            </a:solidFill>
          </a:ln>
        </p:spPr>
        <p:txBody>
          <a:bodyPr wrap="none">
            <a:spAutoFit/>
          </a:bodyPr>
          <a:lstStyle/>
          <a:p>
            <a:pPr algn="ctr">
              <a:defRPr/>
            </a:pPr>
            <a:r>
              <a:rPr lang="en-US" dirty="0">
                <a:latin typeface="+mn-lt"/>
              </a:rPr>
              <a:t>Anxious </a:t>
            </a:r>
          </a:p>
          <a:p>
            <a:pPr algn="ctr">
              <a:defRPr/>
            </a:pPr>
            <a:r>
              <a:rPr lang="en-US" dirty="0">
                <a:latin typeface="+mn-lt"/>
              </a:rPr>
              <a:t>Interpretation</a:t>
            </a:r>
          </a:p>
        </p:txBody>
      </p:sp>
    </p:spTree>
    <p:extLst>
      <p:ext uri="{BB962C8B-B14F-4D97-AF65-F5344CB8AC3E}">
        <p14:creationId xmlns:p14="http://schemas.microsoft.com/office/powerpoint/2010/main" val="449763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dirty="0"/>
              <a:t>Response to anxiety</a:t>
            </a:r>
          </a:p>
        </p:txBody>
      </p:sp>
      <p:sp>
        <p:nvSpPr>
          <p:cNvPr id="393219" name="Rectangle 3"/>
          <p:cNvSpPr>
            <a:spLocks noGrp="1" noChangeArrowheads="1"/>
          </p:cNvSpPr>
          <p:nvPr>
            <p:ph type="body" idx="1"/>
          </p:nvPr>
        </p:nvSpPr>
        <p:spPr>
          <a:xfrm>
            <a:off x="838200" y="1905000"/>
            <a:ext cx="7772400" cy="4114800"/>
          </a:xfrm>
        </p:spPr>
        <p:txBody>
          <a:bodyPr/>
          <a:lstStyle/>
          <a:p>
            <a:r>
              <a:rPr lang="en-US" sz="3600" dirty="0"/>
              <a:t>Two options with anxiety</a:t>
            </a:r>
          </a:p>
          <a:p>
            <a:pPr lvl="1"/>
            <a:r>
              <a:rPr lang="en-US" sz="3200" dirty="0"/>
              <a:t>Avoid</a:t>
            </a:r>
          </a:p>
          <a:p>
            <a:pPr lvl="1"/>
            <a:r>
              <a:rPr lang="en-US" sz="3200" dirty="0"/>
              <a:t>Tolerate the distress</a:t>
            </a:r>
          </a:p>
          <a:p>
            <a:pPr lvl="1"/>
            <a:endParaRPr lang="en-US" sz="1000" dirty="0"/>
          </a:p>
          <a:p>
            <a:r>
              <a:rPr lang="en-US" sz="3600" dirty="0"/>
              <a:t>The disability associated with anxiety disorders often comes from </a:t>
            </a:r>
            <a:r>
              <a:rPr lang="en-US" sz="3600" i="1" dirty="0"/>
              <a:t>avoidance</a:t>
            </a:r>
          </a:p>
        </p:txBody>
      </p:sp>
    </p:spTree>
    <p:extLst>
      <p:ext uri="{BB962C8B-B14F-4D97-AF65-F5344CB8AC3E}">
        <p14:creationId xmlns:p14="http://schemas.microsoft.com/office/powerpoint/2010/main" val="1547360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619125" y="342900"/>
            <a:ext cx="7229475" cy="1104900"/>
          </a:xfrm>
        </p:spPr>
        <p:txBody>
          <a:bodyPr/>
          <a:lstStyle/>
          <a:p>
            <a:r>
              <a:rPr lang="en-US" altLang="en-US" dirty="0"/>
              <a:t>Symptoms of Generalized Anxiety Disorder (GAD)</a:t>
            </a:r>
          </a:p>
        </p:txBody>
      </p:sp>
      <p:sp>
        <p:nvSpPr>
          <p:cNvPr id="402435" name="Rectangle 3"/>
          <p:cNvSpPr>
            <a:spLocks noGrp="1" noChangeArrowheads="1"/>
          </p:cNvSpPr>
          <p:nvPr>
            <p:ph type="body" idx="1"/>
          </p:nvPr>
        </p:nvSpPr>
        <p:spPr>
          <a:xfrm>
            <a:off x="609600" y="1676400"/>
            <a:ext cx="7772400" cy="4800600"/>
          </a:xfrm>
        </p:spPr>
        <p:txBody>
          <a:bodyPr/>
          <a:lstStyle/>
          <a:p>
            <a:pPr>
              <a:lnSpc>
                <a:spcPct val="90000"/>
              </a:lnSpc>
            </a:pPr>
            <a:r>
              <a:rPr lang="en-US" altLang="en-US" sz="2800" dirty="0"/>
              <a:t>Excessive anxiety or worry occurring more days than not for at least 6 months about a number of events or activities</a:t>
            </a:r>
          </a:p>
          <a:p>
            <a:pPr>
              <a:lnSpc>
                <a:spcPct val="90000"/>
              </a:lnSpc>
            </a:pPr>
            <a:r>
              <a:rPr lang="en-US" altLang="en-US" sz="2800" dirty="0"/>
              <a:t>The patient finds the worry difficult to control</a:t>
            </a:r>
          </a:p>
          <a:p>
            <a:pPr>
              <a:lnSpc>
                <a:spcPct val="90000"/>
              </a:lnSpc>
            </a:pPr>
            <a:r>
              <a:rPr lang="en-US" altLang="en-US" sz="2800" dirty="0"/>
              <a:t>At least three (or more) of these 6 symptoms:</a:t>
            </a:r>
          </a:p>
          <a:p>
            <a:pPr lvl="1">
              <a:lnSpc>
                <a:spcPct val="90000"/>
              </a:lnSpc>
            </a:pPr>
            <a:r>
              <a:rPr lang="en-US" altLang="en-US" sz="2400" dirty="0"/>
              <a:t>Restlessness or feeling keyed up or on edge</a:t>
            </a:r>
          </a:p>
          <a:p>
            <a:pPr lvl="1">
              <a:lnSpc>
                <a:spcPct val="90000"/>
              </a:lnSpc>
            </a:pPr>
            <a:r>
              <a:rPr lang="en-US" altLang="en-US" sz="2400" dirty="0"/>
              <a:t>Being easily fatigued</a:t>
            </a:r>
          </a:p>
          <a:p>
            <a:pPr lvl="1">
              <a:lnSpc>
                <a:spcPct val="90000"/>
              </a:lnSpc>
            </a:pPr>
            <a:r>
              <a:rPr lang="en-US" altLang="en-US" sz="2400" dirty="0"/>
              <a:t>Difficulty concentrating</a:t>
            </a:r>
          </a:p>
          <a:p>
            <a:pPr lvl="1">
              <a:lnSpc>
                <a:spcPct val="90000"/>
              </a:lnSpc>
            </a:pPr>
            <a:r>
              <a:rPr lang="en-US" altLang="en-US" sz="2400" dirty="0"/>
              <a:t>Irritability</a:t>
            </a:r>
          </a:p>
          <a:p>
            <a:pPr lvl="1">
              <a:lnSpc>
                <a:spcPct val="90000"/>
              </a:lnSpc>
            </a:pPr>
            <a:r>
              <a:rPr lang="en-US" altLang="en-US" sz="2400" dirty="0"/>
              <a:t>Muscle tension</a:t>
            </a:r>
          </a:p>
          <a:p>
            <a:pPr lvl="1">
              <a:lnSpc>
                <a:spcPct val="90000"/>
              </a:lnSpc>
            </a:pPr>
            <a:r>
              <a:rPr lang="en-US" altLang="en-US" sz="2400" dirty="0"/>
              <a:t>Sleep disturbance</a:t>
            </a:r>
          </a:p>
        </p:txBody>
      </p:sp>
    </p:spTree>
    <p:extLst>
      <p:ext uri="{BB962C8B-B14F-4D97-AF65-F5344CB8AC3E}">
        <p14:creationId xmlns:p14="http://schemas.microsoft.com/office/powerpoint/2010/main" val="1792755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85800" y="390525"/>
            <a:ext cx="7772400" cy="1143000"/>
          </a:xfrm>
        </p:spPr>
        <p:txBody>
          <a:bodyPr/>
          <a:lstStyle/>
          <a:p>
            <a:r>
              <a:rPr lang="en-US" altLang="en-US" dirty="0"/>
              <a:t>Symptoms of Panic Attack</a:t>
            </a:r>
          </a:p>
        </p:txBody>
      </p:sp>
      <p:sp>
        <p:nvSpPr>
          <p:cNvPr id="400387" name="Rectangle 3"/>
          <p:cNvSpPr>
            <a:spLocks noGrp="1" noChangeArrowheads="1"/>
          </p:cNvSpPr>
          <p:nvPr>
            <p:ph type="body" sz="half" idx="1"/>
          </p:nvPr>
        </p:nvSpPr>
        <p:spPr>
          <a:xfrm>
            <a:off x="609600" y="1676400"/>
            <a:ext cx="3886200" cy="4953000"/>
          </a:xfrm>
        </p:spPr>
        <p:txBody>
          <a:bodyPr/>
          <a:lstStyle/>
          <a:p>
            <a:r>
              <a:rPr lang="en-US" altLang="en-US" sz="2800" dirty="0"/>
              <a:t>Palpitations, increased heart rate</a:t>
            </a:r>
          </a:p>
          <a:p>
            <a:r>
              <a:rPr lang="en-US" altLang="en-US" sz="2800" dirty="0"/>
              <a:t>Sweating</a:t>
            </a:r>
          </a:p>
          <a:p>
            <a:r>
              <a:rPr lang="en-US" altLang="en-US" sz="2800" dirty="0"/>
              <a:t>Trembling, shaking</a:t>
            </a:r>
          </a:p>
          <a:p>
            <a:r>
              <a:rPr lang="en-US" altLang="en-US" sz="2800" dirty="0"/>
              <a:t>Shortness of breath or smothering</a:t>
            </a:r>
          </a:p>
          <a:p>
            <a:r>
              <a:rPr lang="en-US" altLang="en-US" sz="2800" dirty="0"/>
              <a:t>Feeling of choking</a:t>
            </a:r>
          </a:p>
          <a:p>
            <a:r>
              <a:rPr lang="en-US" altLang="en-US" sz="2800" dirty="0"/>
              <a:t>Chest pain or discomfort</a:t>
            </a:r>
          </a:p>
          <a:p>
            <a:r>
              <a:rPr lang="en-US" altLang="en-US" sz="2800" dirty="0"/>
              <a:t>Chills or hot flashes</a:t>
            </a:r>
          </a:p>
        </p:txBody>
      </p:sp>
      <p:sp>
        <p:nvSpPr>
          <p:cNvPr id="400388" name="Rectangle 4"/>
          <p:cNvSpPr>
            <a:spLocks noGrp="1" noChangeArrowheads="1"/>
          </p:cNvSpPr>
          <p:nvPr>
            <p:ph type="body" sz="half" idx="2"/>
          </p:nvPr>
        </p:nvSpPr>
        <p:spPr>
          <a:xfrm>
            <a:off x="4510088" y="1676400"/>
            <a:ext cx="4500562" cy="5334000"/>
          </a:xfrm>
        </p:spPr>
        <p:txBody>
          <a:bodyPr/>
          <a:lstStyle/>
          <a:p>
            <a:pPr>
              <a:lnSpc>
                <a:spcPct val="90000"/>
              </a:lnSpc>
            </a:pPr>
            <a:r>
              <a:rPr lang="en-US" altLang="en-US" sz="2800" dirty="0"/>
              <a:t>Nausea or abdominal distress</a:t>
            </a:r>
          </a:p>
          <a:p>
            <a:pPr>
              <a:lnSpc>
                <a:spcPct val="90000"/>
              </a:lnSpc>
            </a:pPr>
            <a:r>
              <a:rPr lang="en-US" altLang="en-US" sz="2800" dirty="0"/>
              <a:t>Feeling dizzy, faint, unsteady, or lightheaded</a:t>
            </a:r>
          </a:p>
          <a:p>
            <a:pPr>
              <a:lnSpc>
                <a:spcPct val="90000"/>
              </a:lnSpc>
            </a:pPr>
            <a:r>
              <a:rPr lang="en-US" altLang="en-US" sz="2800" dirty="0"/>
              <a:t>Derealization or depersonalization</a:t>
            </a:r>
          </a:p>
          <a:p>
            <a:pPr>
              <a:lnSpc>
                <a:spcPct val="90000"/>
              </a:lnSpc>
            </a:pPr>
            <a:r>
              <a:rPr lang="en-US" altLang="en-US" sz="2800" dirty="0"/>
              <a:t>Fear of losing control or going crazy </a:t>
            </a:r>
          </a:p>
          <a:p>
            <a:pPr>
              <a:lnSpc>
                <a:spcPct val="90000"/>
              </a:lnSpc>
            </a:pPr>
            <a:r>
              <a:rPr lang="en-US" altLang="en-US" sz="2800" dirty="0"/>
              <a:t>Fear of dying</a:t>
            </a:r>
          </a:p>
          <a:p>
            <a:pPr>
              <a:lnSpc>
                <a:spcPct val="90000"/>
              </a:lnSpc>
            </a:pPr>
            <a:r>
              <a:rPr lang="en-US" altLang="en-US" sz="2800" dirty="0"/>
              <a:t>Tingling of arms, legs, or face</a:t>
            </a:r>
          </a:p>
        </p:txBody>
      </p:sp>
    </p:spTree>
    <p:extLst>
      <p:ext uri="{BB962C8B-B14F-4D97-AF65-F5344CB8AC3E}">
        <p14:creationId xmlns:p14="http://schemas.microsoft.com/office/powerpoint/2010/main" val="511222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altLang="en-US"/>
              <a:t>PTSD: Traumatic Event</a:t>
            </a:r>
          </a:p>
        </p:txBody>
      </p:sp>
      <p:sp>
        <p:nvSpPr>
          <p:cNvPr id="428035" name="Rectangle 3"/>
          <p:cNvSpPr>
            <a:spLocks noGrp="1" noChangeArrowheads="1"/>
          </p:cNvSpPr>
          <p:nvPr>
            <p:ph type="body" idx="1"/>
          </p:nvPr>
        </p:nvSpPr>
        <p:spPr>
          <a:xfrm>
            <a:off x="609600" y="1752600"/>
            <a:ext cx="7696200" cy="4267200"/>
          </a:xfrm>
        </p:spPr>
        <p:txBody>
          <a:bodyPr/>
          <a:lstStyle/>
          <a:p>
            <a:pPr>
              <a:lnSpc>
                <a:spcPct val="90000"/>
              </a:lnSpc>
            </a:pPr>
            <a:r>
              <a:rPr lang="en-US" altLang="en-US" dirty="0"/>
              <a:t>The person experienced, witnessed, or was confronted with an event that involved actual or threatened death or serious injury, or a threat to the physical integrity of self or others</a:t>
            </a:r>
          </a:p>
          <a:p>
            <a:pPr>
              <a:lnSpc>
                <a:spcPct val="90000"/>
              </a:lnSpc>
            </a:pPr>
            <a:r>
              <a:rPr lang="en-US" altLang="en-US" dirty="0"/>
              <a:t>The person’s response involved intense fear, helplessness, or horror</a:t>
            </a:r>
          </a:p>
          <a:p>
            <a:pPr>
              <a:lnSpc>
                <a:spcPct val="90000"/>
              </a:lnSpc>
            </a:pPr>
            <a:r>
              <a:rPr lang="en-US" altLang="en-US" dirty="0"/>
              <a:t>Often with feelings of lack or loss of control </a:t>
            </a:r>
          </a:p>
        </p:txBody>
      </p:sp>
    </p:spTree>
    <p:extLst>
      <p:ext uri="{BB962C8B-B14F-4D97-AF65-F5344CB8AC3E}">
        <p14:creationId xmlns:p14="http://schemas.microsoft.com/office/powerpoint/2010/main" val="2621160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390525" y="342900"/>
            <a:ext cx="7991475" cy="1104900"/>
          </a:xfrm>
        </p:spPr>
        <p:txBody>
          <a:bodyPr/>
          <a:lstStyle/>
          <a:p>
            <a:r>
              <a:rPr lang="en-US" altLang="en-US" dirty="0"/>
              <a:t>Posttraumatic Stress Disorder (PTSD)</a:t>
            </a:r>
          </a:p>
        </p:txBody>
      </p:sp>
      <p:sp>
        <p:nvSpPr>
          <p:cNvPr id="429059" name="Rectangle 3"/>
          <p:cNvSpPr>
            <a:spLocks noGrp="1" noChangeArrowheads="1"/>
          </p:cNvSpPr>
          <p:nvPr>
            <p:ph type="body" idx="1"/>
          </p:nvPr>
        </p:nvSpPr>
        <p:spPr>
          <a:xfrm>
            <a:off x="304800" y="1600200"/>
            <a:ext cx="8686800" cy="5486400"/>
          </a:xfrm>
        </p:spPr>
        <p:txBody>
          <a:bodyPr/>
          <a:lstStyle/>
          <a:p>
            <a:r>
              <a:rPr lang="en-US" altLang="en-US" sz="2600" dirty="0">
                <a:solidFill>
                  <a:srgbClr val="C00000"/>
                </a:solidFill>
              </a:rPr>
              <a:t>Persistent re-experiencing </a:t>
            </a:r>
            <a:r>
              <a:rPr lang="en-US" altLang="en-US" sz="2600" dirty="0"/>
              <a:t>of the traumatic event</a:t>
            </a:r>
          </a:p>
          <a:p>
            <a:pPr lvl="1"/>
            <a:r>
              <a:rPr lang="en-US" altLang="en-US" sz="2200" dirty="0"/>
              <a:t>Recurrent, intrusive, distressing recollections of the event</a:t>
            </a:r>
          </a:p>
          <a:p>
            <a:pPr lvl="1"/>
            <a:r>
              <a:rPr lang="en-US" altLang="en-US" sz="2200" dirty="0"/>
              <a:t>Recurrent distressing dreams of the event</a:t>
            </a:r>
          </a:p>
          <a:p>
            <a:pPr lvl="1"/>
            <a:r>
              <a:rPr lang="en-US" altLang="en-US" sz="2200" dirty="0"/>
              <a:t>Flashbacks – acting or feeling as if the event were recurring</a:t>
            </a:r>
          </a:p>
          <a:p>
            <a:pPr lvl="1"/>
            <a:r>
              <a:rPr lang="en-US" altLang="en-US" sz="2200" dirty="0"/>
              <a:t>Intense distress at exposure to internal or external cues that symbolize or resemble aspects of the event</a:t>
            </a:r>
          </a:p>
          <a:p>
            <a:r>
              <a:rPr lang="en-US" altLang="en-US" sz="2600" dirty="0"/>
              <a:t>Attempts to </a:t>
            </a:r>
            <a:r>
              <a:rPr lang="en-US" altLang="en-US" sz="2600" dirty="0">
                <a:solidFill>
                  <a:srgbClr val="C00000"/>
                </a:solidFill>
              </a:rPr>
              <a:t>avoid thoughts and activities associated with the event</a:t>
            </a:r>
            <a:r>
              <a:rPr lang="en-US" altLang="en-US" sz="2600" dirty="0"/>
              <a:t> or inability to recall aspects of the trauma</a:t>
            </a:r>
          </a:p>
          <a:p>
            <a:r>
              <a:rPr lang="en-US" altLang="en-US" sz="2600" dirty="0">
                <a:solidFill>
                  <a:srgbClr val="C00000"/>
                </a:solidFill>
              </a:rPr>
              <a:t>Persistent symptoms of increased arousal</a:t>
            </a:r>
          </a:p>
          <a:p>
            <a:pPr lvl="1"/>
            <a:r>
              <a:rPr lang="en-US" altLang="en-US" sz="2200" dirty="0"/>
              <a:t>Difficulty falling or staying asleep or difficulty concentrating</a:t>
            </a:r>
          </a:p>
          <a:p>
            <a:pPr lvl="1"/>
            <a:r>
              <a:rPr lang="en-US" altLang="en-US" sz="2200" dirty="0"/>
              <a:t>Irritability or outbursts of anger </a:t>
            </a:r>
          </a:p>
          <a:p>
            <a:pPr lvl="1"/>
            <a:r>
              <a:rPr lang="en-US" altLang="en-US" sz="2200" dirty="0"/>
              <a:t>Hypervigilance or exaggerated startle response</a:t>
            </a:r>
          </a:p>
          <a:p>
            <a:endParaRPr lang="en-US" altLang="en-US" sz="2800" dirty="0"/>
          </a:p>
        </p:txBody>
      </p:sp>
    </p:spTree>
    <p:extLst>
      <p:ext uri="{BB962C8B-B14F-4D97-AF65-F5344CB8AC3E}">
        <p14:creationId xmlns:p14="http://schemas.microsoft.com/office/powerpoint/2010/main" val="1189672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38200" y="381000"/>
            <a:ext cx="8077200" cy="1104900"/>
          </a:xfrm>
          <a:noFill/>
        </p:spPr>
        <p:txBody>
          <a:bodyPr/>
          <a:lstStyle/>
          <a:p>
            <a:r>
              <a:rPr lang="en-US" dirty="0"/>
              <a:t>Symptoms of </a:t>
            </a:r>
            <a:br>
              <a:rPr lang="en-US" dirty="0"/>
            </a:br>
            <a:r>
              <a:rPr lang="en-US" dirty="0"/>
              <a:t>Major Depression</a:t>
            </a:r>
          </a:p>
        </p:txBody>
      </p:sp>
      <p:sp>
        <p:nvSpPr>
          <p:cNvPr id="23555" name="Rectangle 3"/>
          <p:cNvSpPr>
            <a:spLocks noGrp="1" noChangeArrowheads="1"/>
          </p:cNvSpPr>
          <p:nvPr>
            <p:ph type="body" sz="half" idx="1"/>
          </p:nvPr>
        </p:nvSpPr>
        <p:spPr>
          <a:xfrm>
            <a:off x="762000" y="1828800"/>
            <a:ext cx="3733800" cy="5105400"/>
          </a:xfrm>
          <a:noFill/>
        </p:spPr>
        <p:txBody>
          <a:bodyPr/>
          <a:lstStyle/>
          <a:p>
            <a:pPr>
              <a:lnSpc>
                <a:spcPct val="90000"/>
              </a:lnSpc>
            </a:pPr>
            <a:r>
              <a:rPr lang="en-US" dirty="0"/>
              <a:t>Depressed or irritable mood or feeling nothing</a:t>
            </a:r>
          </a:p>
          <a:p>
            <a:pPr>
              <a:lnSpc>
                <a:spcPct val="90000"/>
              </a:lnSpc>
            </a:pPr>
            <a:r>
              <a:rPr lang="en-US" dirty="0"/>
              <a:t>Decreased interest or pleasure in activities (anhedonia)</a:t>
            </a:r>
          </a:p>
          <a:p>
            <a:pPr>
              <a:lnSpc>
                <a:spcPct val="90000"/>
              </a:lnSpc>
            </a:pPr>
            <a:r>
              <a:rPr lang="en-US" dirty="0"/>
              <a:t>Change in appetite or weight</a:t>
            </a:r>
          </a:p>
          <a:p>
            <a:pPr>
              <a:lnSpc>
                <a:spcPct val="90000"/>
              </a:lnSpc>
            </a:pPr>
            <a:r>
              <a:rPr lang="en-US" dirty="0"/>
              <a:t>Sleeping more or less than usual</a:t>
            </a:r>
          </a:p>
        </p:txBody>
      </p:sp>
      <p:sp>
        <p:nvSpPr>
          <p:cNvPr id="23556" name="Rectangle 4"/>
          <p:cNvSpPr>
            <a:spLocks noGrp="1" noChangeArrowheads="1"/>
          </p:cNvSpPr>
          <p:nvPr>
            <p:ph type="body" sz="half" idx="2"/>
          </p:nvPr>
        </p:nvSpPr>
        <p:spPr>
          <a:xfrm>
            <a:off x="4654550" y="1828800"/>
            <a:ext cx="4032250" cy="5181600"/>
          </a:xfrm>
          <a:noFill/>
        </p:spPr>
        <p:txBody>
          <a:bodyPr/>
          <a:lstStyle/>
          <a:p>
            <a:r>
              <a:rPr lang="en-US" dirty="0"/>
              <a:t>Feeling restless or slowed down</a:t>
            </a:r>
          </a:p>
          <a:p>
            <a:r>
              <a:rPr lang="en-US" dirty="0"/>
              <a:t>Fatigue or loss of energy</a:t>
            </a:r>
          </a:p>
          <a:p>
            <a:r>
              <a:rPr lang="en-US" dirty="0"/>
              <a:t>Decreased concentration</a:t>
            </a:r>
          </a:p>
          <a:p>
            <a:r>
              <a:rPr lang="en-US" dirty="0"/>
              <a:t>Feelings of guilt or worthlessness</a:t>
            </a:r>
          </a:p>
          <a:p>
            <a:r>
              <a:rPr lang="en-US" dirty="0"/>
              <a:t>Recurrent thoughts of death or suicide </a:t>
            </a:r>
          </a:p>
        </p:txBody>
      </p:sp>
    </p:spTree>
    <p:extLst>
      <p:ext uri="{BB962C8B-B14F-4D97-AF65-F5344CB8AC3E}">
        <p14:creationId xmlns:p14="http://schemas.microsoft.com/office/powerpoint/2010/main" val="196662674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Healthy Coping Strategies	</a:t>
            </a:r>
          </a:p>
        </p:txBody>
      </p:sp>
      <p:sp>
        <p:nvSpPr>
          <p:cNvPr id="9" name="Content Placeholder 8"/>
          <p:cNvSpPr>
            <a:spLocks noGrp="1"/>
          </p:cNvSpPr>
          <p:nvPr>
            <p:ph idx="1"/>
          </p:nvPr>
        </p:nvSpPr>
        <p:spPr>
          <a:xfrm>
            <a:off x="809625" y="1524000"/>
            <a:ext cx="7772400" cy="4114800"/>
          </a:xfrm>
        </p:spPr>
        <p:txBody>
          <a:bodyPr/>
          <a:lstStyle/>
          <a:p>
            <a:r>
              <a:rPr lang="en-US" dirty="0"/>
              <a:t>Exercise and other physical activities</a:t>
            </a:r>
          </a:p>
          <a:p>
            <a:r>
              <a:rPr lang="en-US" dirty="0"/>
              <a:t>Interacting with friends and family</a:t>
            </a:r>
          </a:p>
          <a:p>
            <a:r>
              <a:rPr lang="en-US" dirty="0"/>
              <a:t>Prioritizing sleep</a:t>
            </a:r>
          </a:p>
          <a:p>
            <a:r>
              <a:rPr lang="en-US" dirty="0"/>
              <a:t>Healthy eating habits</a:t>
            </a:r>
          </a:p>
          <a:p>
            <a:r>
              <a:rPr lang="en-US" dirty="0"/>
              <a:t>Hobbies</a:t>
            </a:r>
          </a:p>
          <a:p>
            <a:r>
              <a:rPr lang="en-US" dirty="0"/>
              <a:t>Being more “present focused” </a:t>
            </a:r>
          </a:p>
          <a:p>
            <a:r>
              <a:rPr lang="en-US" dirty="0"/>
              <a:t>Mindfulness Meditation</a:t>
            </a:r>
          </a:p>
          <a:p>
            <a:r>
              <a:rPr lang="en-US" dirty="0"/>
              <a:t>Formal or informal support groups</a:t>
            </a:r>
          </a:p>
          <a:p>
            <a:r>
              <a:rPr lang="en-US" dirty="0"/>
              <a:t>Seeking treatment</a:t>
            </a:r>
          </a:p>
          <a:p>
            <a:endParaRPr lang="en-US" dirty="0"/>
          </a:p>
        </p:txBody>
      </p:sp>
    </p:spTree>
    <p:extLst>
      <p:ext uri="{BB962C8B-B14F-4D97-AF65-F5344CB8AC3E}">
        <p14:creationId xmlns:p14="http://schemas.microsoft.com/office/powerpoint/2010/main" val="36621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38200" y="390525"/>
            <a:ext cx="7772400" cy="1143000"/>
          </a:xfrm>
        </p:spPr>
        <p:txBody>
          <a:bodyPr/>
          <a:lstStyle/>
          <a:p>
            <a:r>
              <a:rPr lang="en-US" dirty="0"/>
              <a:t>Objectives </a:t>
            </a:r>
          </a:p>
        </p:txBody>
      </p:sp>
      <p:sp>
        <p:nvSpPr>
          <p:cNvPr id="3075" name="Rectangle 3"/>
          <p:cNvSpPr>
            <a:spLocks noGrp="1" noChangeArrowheads="1"/>
          </p:cNvSpPr>
          <p:nvPr>
            <p:ph type="body" idx="1"/>
          </p:nvPr>
        </p:nvSpPr>
        <p:spPr>
          <a:xfrm>
            <a:off x="838200" y="1905000"/>
            <a:ext cx="7924800" cy="5105400"/>
          </a:xfrm>
        </p:spPr>
        <p:txBody>
          <a:bodyPr/>
          <a:lstStyle/>
          <a:p>
            <a:r>
              <a:rPr lang="en-US" dirty="0"/>
              <a:t>To discuss the potential psychological symptoms in house staff and fellows</a:t>
            </a:r>
          </a:p>
          <a:p>
            <a:r>
              <a:rPr lang="en-US" dirty="0"/>
              <a:t>To review the signs and symptoms of burnout, PTSD, anxiety, and depression</a:t>
            </a:r>
          </a:p>
          <a:p>
            <a:r>
              <a:rPr lang="en-US" dirty="0"/>
              <a:t>To discuss healthy and unhealthy coping mechanisms</a:t>
            </a:r>
          </a:p>
          <a:p>
            <a:r>
              <a:rPr lang="en-US" dirty="0"/>
              <a:t>To discuss the support services available at Johns Hopkins </a:t>
            </a:r>
          </a:p>
          <a:p>
            <a:endParaRPr lang="en-US" sz="1000" dirty="0"/>
          </a:p>
          <a:p>
            <a:endParaRPr lang="en-US" sz="1000" dirty="0"/>
          </a:p>
        </p:txBody>
      </p:sp>
    </p:spTree>
    <p:extLst>
      <p:ext uri="{BB962C8B-B14F-4D97-AF65-F5344CB8AC3E}">
        <p14:creationId xmlns:p14="http://schemas.microsoft.com/office/powerpoint/2010/main" val="4211921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Mindfulness meditation </a:t>
            </a:r>
            <a:br>
              <a:rPr lang="en-US" dirty="0"/>
            </a:br>
            <a:r>
              <a:rPr lang="en-US" dirty="0"/>
              <a:t>practices </a:t>
            </a:r>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257800" y="1762796"/>
            <a:ext cx="2314285" cy="4114800"/>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3986" y="1746319"/>
            <a:ext cx="1981200" cy="1981200"/>
          </a:xfrm>
          <a:prstGeom prst="rect">
            <a:avLst/>
          </a:prstGeom>
        </p:spPr>
      </p:pic>
      <p:sp>
        <p:nvSpPr>
          <p:cNvPr id="9" name="TextBox 8"/>
          <p:cNvSpPr txBox="1"/>
          <p:nvPr/>
        </p:nvSpPr>
        <p:spPr>
          <a:xfrm>
            <a:off x="228600" y="5921514"/>
            <a:ext cx="8890575" cy="707886"/>
          </a:xfrm>
          <a:prstGeom prst="rect">
            <a:avLst/>
          </a:prstGeom>
          <a:noFill/>
        </p:spPr>
        <p:txBody>
          <a:bodyPr wrap="none" rtlCol="0">
            <a:spAutoFit/>
          </a:bodyPr>
          <a:lstStyle/>
          <a:p>
            <a:r>
              <a:rPr lang="en-US" sz="2000" dirty="0">
                <a:solidFill>
                  <a:srgbClr val="254B8E"/>
                </a:solidFill>
                <a:latin typeface="+mn-lt"/>
              </a:rPr>
              <a:t>Top 20 Mindfulness Apps</a:t>
            </a:r>
          </a:p>
          <a:p>
            <a:r>
              <a:rPr lang="en-US" sz="2000" dirty="0">
                <a:solidFill>
                  <a:srgbClr val="254B8E"/>
                </a:solidFill>
                <a:latin typeface="+mn-lt"/>
              </a:rPr>
              <a:t>https://positivepsychologyprogram.com/mindfulness-apps/#daily-mindfulness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7130" y="3940313"/>
            <a:ext cx="3886200" cy="1943100"/>
          </a:xfrm>
          <a:prstGeom prst="rect">
            <a:avLst/>
          </a:prstGeom>
        </p:spPr>
      </p:pic>
    </p:spTree>
    <p:extLst>
      <p:ext uri="{BB962C8B-B14F-4D97-AF65-F5344CB8AC3E}">
        <p14:creationId xmlns:p14="http://schemas.microsoft.com/office/powerpoint/2010/main" val="5430307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Unhealthy Coping Strategies</a:t>
            </a:r>
          </a:p>
        </p:txBody>
      </p:sp>
      <p:sp>
        <p:nvSpPr>
          <p:cNvPr id="3" name="Content Placeholder 2"/>
          <p:cNvSpPr>
            <a:spLocks noGrp="1"/>
          </p:cNvSpPr>
          <p:nvPr>
            <p:ph idx="1"/>
          </p:nvPr>
        </p:nvSpPr>
        <p:spPr/>
        <p:txBody>
          <a:bodyPr/>
          <a:lstStyle/>
          <a:p>
            <a:r>
              <a:rPr lang="en-US" dirty="0"/>
              <a:t>Alcohol</a:t>
            </a:r>
          </a:p>
          <a:p>
            <a:r>
              <a:rPr lang="en-US" dirty="0"/>
              <a:t>Other drugs</a:t>
            </a:r>
          </a:p>
          <a:p>
            <a:r>
              <a:rPr lang="en-US" dirty="0"/>
              <a:t>Risky behaviors</a:t>
            </a:r>
          </a:p>
          <a:p>
            <a:r>
              <a:rPr lang="en-US" dirty="0"/>
              <a:t>Deciding that you do not have a problem and do not need help because you do not want to have a problem</a:t>
            </a:r>
          </a:p>
        </p:txBody>
      </p:sp>
    </p:spTree>
    <p:extLst>
      <p:ext uri="{BB962C8B-B14F-4D97-AF65-F5344CB8AC3E}">
        <p14:creationId xmlns:p14="http://schemas.microsoft.com/office/powerpoint/2010/main" val="3574723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0525"/>
            <a:ext cx="7772400" cy="1143000"/>
          </a:xfrm>
        </p:spPr>
        <p:txBody>
          <a:bodyPr/>
          <a:lstStyle/>
          <a:p>
            <a:r>
              <a:rPr lang="en-US" dirty="0"/>
              <a:t>Individual Evaluation and</a:t>
            </a:r>
            <a:br>
              <a:rPr lang="en-US" dirty="0"/>
            </a:br>
            <a:r>
              <a:rPr lang="en-US" dirty="0"/>
              <a:t>Treatment</a:t>
            </a:r>
          </a:p>
        </p:txBody>
      </p:sp>
      <p:sp>
        <p:nvSpPr>
          <p:cNvPr id="7" name="Content Placeholder 6"/>
          <p:cNvSpPr>
            <a:spLocks noGrp="1"/>
          </p:cNvSpPr>
          <p:nvPr>
            <p:ph idx="1"/>
          </p:nvPr>
        </p:nvSpPr>
        <p:spPr>
          <a:xfrm>
            <a:off x="609600" y="1752600"/>
            <a:ext cx="7848600" cy="4114800"/>
          </a:xfrm>
        </p:spPr>
        <p:txBody>
          <a:bodyPr/>
          <a:lstStyle/>
          <a:p>
            <a:r>
              <a:rPr lang="en-US" b="1" dirty="0"/>
              <a:t>University Health Services – Mental Health</a:t>
            </a:r>
          </a:p>
          <a:p>
            <a:pPr lvl="1"/>
            <a:r>
              <a:rPr lang="en-US" dirty="0"/>
              <a:t>Providing care to medical students, house staff, fellows, and their families</a:t>
            </a:r>
          </a:p>
          <a:p>
            <a:pPr lvl="1"/>
            <a:r>
              <a:rPr lang="en-US" dirty="0"/>
              <a:t>Evaluation and follow-up treatment</a:t>
            </a:r>
          </a:p>
          <a:p>
            <a:r>
              <a:rPr lang="en-US" dirty="0"/>
              <a:t>Call UHS-MH to schedule 410-955-1892</a:t>
            </a:r>
          </a:p>
          <a:p>
            <a:pPr marL="457200" lvl="1" indent="0">
              <a:buNone/>
            </a:pPr>
            <a:endParaRPr lang="en-US" dirty="0"/>
          </a:p>
        </p:txBody>
      </p:sp>
    </p:spTree>
    <p:extLst>
      <p:ext uri="{BB962C8B-B14F-4D97-AF65-F5344CB8AC3E}">
        <p14:creationId xmlns:p14="http://schemas.microsoft.com/office/powerpoint/2010/main" val="31374306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864628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8328"/>
            <a:ext cx="9144000" cy="5501344"/>
          </a:xfrm>
          <a:prstGeom prst="rect">
            <a:avLst/>
          </a:prstGeom>
        </p:spPr>
      </p:pic>
      <p:sp>
        <p:nvSpPr>
          <p:cNvPr id="2" name="TextBox 1"/>
          <p:cNvSpPr txBox="1"/>
          <p:nvPr/>
        </p:nvSpPr>
        <p:spPr>
          <a:xfrm>
            <a:off x="1" y="1981200"/>
            <a:ext cx="9144000" cy="1200329"/>
          </a:xfrm>
          <a:prstGeom prst="rect">
            <a:avLst/>
          </a:prstGeom>
          <a:noFill/>
        </p:spPr>
        <p:txBody>
          <a:bodyPr wrap="square" rtlCol="0">
            <a:spAutoFit/>
          </a:bodyPr>
          <a:lstStyle/>
          <a:p>
            <a:pPr algn="ctr"/>
            <a:r>
              <a:rPr lang="en-US" dirty="0">
                <a:solidFill>
                  <a:schemeClr val="bg1"/>
                </a:solidFill>
                <a:latin typeface="Arial Narrow" panose="020B0606020202030204" pitchFamily="34" charset="0"/>
              </a:rPr>
              <a:t>https://www.hopkinsmedicine.org/joy-at-jhm/office-of-well-being/index.html</a:t>
            </a:r>
          </a:p>
          <a:p>
            <a:pPr algn="ctr"/>
            <a:r>
              <a:rPr lang="en-US" b="1" dirty="0">
                <a:solidFill>
                  <a:schemeClr val="bg1"/>
                </a:solidFill>
                <a:latin typeface="Arial Narrow" panose="020B0606020202030204" pitchFamily="34" charset="0"/>
              </a:rPr>
              <a:t>Email: owb@jhmi.edu</a:t>
            </a:r>
          </a:p>
          <a:p>
            <a:endParaRPr lang="en-US" dirty="0"/>
          </a:p>
        </p:txBody>
      </p:sp>
    </p:spTree>
    <p:extLst>
      <p:ext uri="{BB962C8B-B14F-4D97-AF65-F5344CB8AC3E}">
        <p14:creationId xmlns:p14="http://schemas.microsoft.com/office/powerpoint/2010/main" val="3150223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Physicians as patients</a:t>
            </a:r>
          </a:p>
        </p:txBody>
      </p:sp>
      <p:sp>
        <p:nvSpPr>
          <p:cNvPr id="3" name="Content Placeholder 2"/>
          <p:cNvSpPr>
            <a:spLocks noGrp="1"/>
          </p:cNvSpPr>
          <p:nvPr>
            <p:ph idx="1"/>
          </p:nvPr>
        </p:nvSpPr>
        <p:spPr/>
        <p:txBody>
          <a:bodyPr/>
          <a:lstStyle/>
          <a:p>
            <a:r>
              <a:rPr lang="en-US" dirty="0"/>
              <a:t>35% of physicians do not have a regular source of health care</a:t>
            </a:r>
          </a:p>
          <a:p>
            <a:r>
              <a:rPr lang="en-US" dirty="0"/>
              <a:t>Only 22% of medical students who screened positive for depression received mental health services</a:t>
            </a:r>
          </a:p>
          <a:p>
            <a:r>
              <a:rPr lang="en-US" dirty="0"/>
              <a:t>Only 42% of medical students reporting suicidal ideation received treatment</a:t>
            </a:r>
          </a:p>
        </p:txBody>
      </p:sp>
      <p:sp>
        <p:nvSpPr>
          <p:cNvPr id="5" name="Footer Placeholder 4"/>
          <p:cNvSpPr>
            <a:spLocks noGrp="1"/>
          </p:cNvSpPr>
          <p:nvPr>
            <p:ph type="ftr" sz="quarter" idx="11"/>
          </p:nvPr>
        </p:nvSpPr>
        <p:spPr>
          <a:xfrm>
            <a:off x="1" y="6096000"/>
            <a:ext cx="9144000" cy="609600"/>
          </a:xfrm>
        </p:spPr>
        <p:txBody>
          <a:bodyPr/>
          <a:lstStyle/>
          <a:p>
            <a:r>
              <a:rPr lang="en-US" sz="1600" dirty="0"/>
              <a:t>Gross et al., </a:t>
            </a:r>
            <a:r>
              <a:rPr lang="en-US" sz="1600" i="1" dirty="0"/>
              <a:t>Arch Intern Med </a:t>
            </a:r>
            <a:r>
              <a:rPr lang="en-US" sz="1600" dirty="0"/>
              <a:t>2000;160:3209-3214; </a:t>
            </a:r>
          </a:p>
          <a:p>
            <a:r>
              <a:rPr lang="en-US" sz="1600" dirty="0"/>
              <a:t>Givens &amp; </a:t>
            </a:r>
            <a:r>
              <a:rPr lang="en-US" sz="1600" dirty="0" err="1"/>
              <a:t>Tija</a:t>
            </a:r>
            <a:r>
              <a:rPr lang="en-US" sz="1600" dirty="0"/>
              <a:t>, </a:t>
            </a:r>
            <a:r>
              <a:rPr lang="en-US" sz="1600" i="1" dirty="0" err="1"/>
              <a:t>Acad</a:t>
            </a:r>
            <a:r>
              <a:rPr lang="en-US" sz="1600" i="1" dirty="0"/>
              <a:t> Med </a:t>
            </a:r>
            <a:r>
              <a:rPr lang="en-US" sz="1600" dirty="0"/>
              <a:t>2002;77:918-921; Center et al., </a:t>
            </a:r>
            <a:r>
              <a:rPr lang="en-US" sz="1600" i="1" dirty="0"/>
              <a:t>JAMA</a:t>
            </a:r>
            <a:r>
              <a:rPr lang="en-US" sz="1600" dirty="0"/>
              <a:t> 2003;289:3161-3166</a:t>
            </a:r>
          </a:p>
          <a:p>
            <a:r>
              <a:rPr lang="en-US" sz="1600" dirty="0"/>
              <a:t> </a:t>
            </a:r>
          </a:p>
        </p:txBody>
      </p:sp>
    </p:spTree>
    <p:extLst>
      <p:ext uri="{BB962C8B-B14F-4D97-AF65-F5344CB8AC3E}">
        <p14:creationId xmlns:p14="http://schemas.microsoft.com/office/powerpoint/2010/main" val="3201582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Predicted waves of impact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63656"/>
            <a:ext cx="8493182" cy="4972050"/>
          </a:xfrm>
          <a:prstGeom prst="rect">
            <a:avLst/>
          </a:prstGeom>
        </p:spPr>
      </p:pic>
      <p:sp>
        <p:nvSpPr>
          <p:cNvPr id="2" name="TextBox 1">
            <a:extLst>
              <a:ext uri="{FF2B5EF4-FFF2-40B4-BE49-F238E27FC236}">
                <a16:creationId xmlns:a16="http://schemas.microsoft.com/office/drawing/2014/main" id="{35972D77-D73D-441B-9C2E-610EEBF0745A}"/>
              </a:ext>
            </a:extLst>
          </p:cNvPr>
          <p:cNvSpPr txBox="1"/>
          <p:nvPr/>
        </p:nvSpPr>
        <p:spPr>
          <a:xfrm>
            <a:off x="6324600" y="6290846"/>
            <a:ext cx="2286000" cy="338554"/>
          </a:xfrm>
          <a:prstGeom prst="rect">
            <a:avLst/>
          </a:prstGeom>
          <a:noFill/>
        </p:spPr>
        <p:txBody>
          <a:bodyPr wrap="square" rtlCol="0">
            <a:spAutoFit/>
          </a:bodyPr>
          <a:lstStyle/>
          <a:p>
            <a:r>
              <a:rPr lang="en-US" sz="1600" dirty="0">
                <a:latin typeface="+mn-lt"/>
              </a:rPr>
              <a:t>Dr. Victor Tseng, 2020</a:t>
            </a:r>
          </a:p>
        </p:txBody>
      </p:sp>
    </p:spTree>
    <p:extLst>
      <p:ext uri="{BB962C8B-B14F-4D97-AF65-F5344CB8AC3E}">
        <p14:creationId xmlns:p14="http://schemas.microsoft.com/office/powerpoint/2010/main" val="48295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6" name="Content Placeholder 5"/>
          <p:cNvSpPr>
            <a:spLocks noGrp="1"/>
          </p:cNvSpPr>
          <p:nvPr>
            <p:ph idx="1"/>
          </p:nvPr>
        </p:nvSpPr>
        <p:spPr>
          <a:xfrm>
            <a:off x="809624" y="1828800"/>
            <a:ext cx="8029575" cy="4114800"/>
          </a:xfrm>
        </p:spPr>
        <p:txBody>
          <a:bodyPr/>
          <a:lstStyle/>
          <a:p>
            <a:r>
              <a:rPr lang="en-US" dirty="0"/>
              <a:t>There will be serious psychiatric and psychological consequences of the COVID-19 pandemic for Frontline HCW</a:t>
            </a:r>
          </a:p>
          <a:p>
            <a:r>
              <a:rPr lang="en-US" dirty="0"/>
              <a:t>PTSD, depression and anxiety disorders will likely be among the serious outcomes</a:t>
            </a:r>
          </a:p>
          <a:p>
            <a:r>
              <a:rPr lang="en-US" dirty="0"/>
              <a:t>Johns Hopkins has an integrated continuum of support services available</a:t>
            </a:r>
          </a:p>
          <a:p>
            <a:endParaRPr lang="en-US" dirty="0"/>
          </a:p>
        </p:txBody>
      </p:sp>
    </p:spTree>
    <p:extLst>
      <p:ext uri="{BB962C8B-B14F-4D97-AF65-F5344CB8AC3E}">
        <p14:creationId xmlns:p14="http://schemas.microsoft.com/office/powerpoint/2010/main" val="3720931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926C0C4-EED7-4923-81AD-F5D9BBE099AB}"/>
              </a:ext>
            </a:extLst>
          </p:cNvPr>
          <p:cNvSpPr>
            <a:spLocks noGrp="1"/>
          </p:cNvSpPr>
          <p:nvPr>
            <p:ph type="title"/>
          </p:nvPr>
        </p:nvSpPr>
        <p:spPr/>
        <p:txBody>
          <a:bodyPr/>
          <a:lstStyle/>
          <a:p>
            <a:r>
              <a:rPr lang="en-US" dirty="0"/>
              <a:t>Phases of Psychological </a:t>
            </a:r>
            <a:br>
              <a:rPr lang="en-US" dirty="0"/>
            </a:br>
            <a:r>
              <a:rPr lang="en-US" dirty="0"/>
              <a:t>Response to Disaster 2020</a:t>
            </a:r>
          </a:p>
        </p:txBody>
      </p:sp>
      <p:pic>
        <p:nvPicPr>
          <p:cNvPr id="7" name="Picture 6">
            <a:extLst>
              <a:ext uri="{FF2B5EF4-FFF2-40B4-BE49-F238E27FC236}">
                <a16:creationId xmlns:a16="http://schemas.microsoft.com/office/drawing/2014/main" id="{12A87F25-EBE3-4607-94B6-BF5D3A985288}"/>
              </a:ext>
            </a:extLst>
          </p:cNvPr>
          <p:cNvPicPr>
            <a:picLocks noChangeAspect="1"/>
          </p:cNvPicPr>
          <p:nvPr/>
        </p:nvPicPr>
        <p:blipFill>
          <a:blip r:embed="rId3"/>
          <a:stretch>
            <a:fillRect/>
          </a:stretch>
        </p:blipFill>
        <p:spPr>
          <a:xfrm>
            <a:off x="152400" y="1676400"/>
            <a:ext cx="8908822" cy="4105889"/>
          </a:xfrm>
          <a:prstGeom prst="rect">
            <a:avLst/>
          </a:prstGeom>
        </p:spPr>
      </p:pic>
      <p:sp>
        <p:nvSpPr>
          <p:cNvPr id="2" name="TextBox 1"/>
          <p:cNvSpPr txBox="1"/>
          <p:nvPr/>
        </p:nvSpPr>
        <p:spPr>
          <a:xfrm>
            <a:off x="228599" y="6172200"/>
            <a:ext cx="8915401" cy="523220"/>
          </a:xfrm>
          <a:prstGeom prst="rect">
            <a:avLst/>
          </a:prstGeom>
          <a:noFill/>
        </p:spPr>
        <p:txBody>
          <a:bodyPr wrap="square" rtlCol="0">
            <a:spAutoFit/>
          </a:bodyPr>
          <a:lstStyle/>
          <a:p>
            <a:r>
              <a:rPr lang="en-US" sz="1400" dirty="0">
                <a:solidFill>
                  <a:srgbClr val="254B8E"/>
                </a:solidFill>
                <a:latin typeface="+mn-lt"/>
              </a:rPr>
              <a:t>Developed on behalf of the Office of Well-Being by George S. Everly, Jr., PhD; Carolyn J. Fowler, PhD, MPH; Albert W. Wu, MD, MPH and Deborah Dang, PhD, RN</a:t>
            </a:r>
          </a:p>
        </p:txBody>
      </p:sp>
    </p:spTree>
    <p:extLst>
      <p:ext uri="{BB962C8B-B14F-4D97-AF65-F5344CB8AC3E}">
        <p14:creationId xmlns:p14="http://schemas.microsoft.com/office/powerpoint/2010/main" val="3721872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59AB9-F3CE-425B-AABF-7E9E81EA5B44}"/>
              </a:ext>
            </a:extLst>
          </p:cNvPr>
          <p:cNvSpPr>
            <a:spLocks noGrp="1"/>
          </p:cNvSpPr>
          <p:nvPr>
            <p:ph type="title"/>
          </p:nvPr>
        </p:nvSpPr>
        <p:spPr/>
        <p:txBody>
          <a:bodyPr/>
          <a:lstStyle/>
          <a:p>
            <a:r>
              <a:rPr lang="en-US" dirty="0"/>
              <a:t>Disaster of Uncertainty</a:t>
            </a:r>
          </a:p>
        </p:txBody>
      </p:sp>
      <p:sp>
        <p:nvSpPr>
          <p:cNvPr id="3" name="Content Placeholder 2">
            <a:extLst>
              <a:ext uri="{FF2B5EF4-FFF2-40B4-BE49-F238E27FC236}">
                <a16:creationId xmlns:a16="http://schemas.microsoft.com/office/drawing/2014/main" id="{12950FF1-51DE-4387-B309-CE7675EF8632}"/>
              </a:ext>
            </a:extLst>
          </p:cNvPr>
          <p:cNvSpPr>
            <a:spLocks noGrp="1"/>
          </p:cNvSpPr>
          <p:nvPr>
            <p:ph idx="1"/>
          </p:nvPr>
        </p:nvSpPr>
        <p:spPr>
          <a:xfrm>
            <a:off x="0" y="1981200"/>
            <a:ext cx="9144000" cy="4114800"/>
          </a:xfrm>
        </p:spPr>
        <p:txBody>
          <a:bodyPr/>
          <a:lstStyle/>
          <a:p>
            <a:pPr marL="0" indent="0" algn="ctr">
              <a:buNone/>
            </a:pPr>
            <a:r>
              <a:rPr lang="en-US" sz="4000" dirty="0"/>
              <a:t>Morbidity/Lethality</a:t>
            </a:r>
          </a:p>
          <a:p>
            <a:pPr marL="0" indent="0" algn="ctr">
              <a:buNone/>
            </a:pPr>
            <a:r>
              <a:rPr lang="en-US" sz="4000" dirty="0"/>
              <a:t>X </a:t>
            </a:r>
          </a:p>
          <a:p>
            <a:pPr marL="0" indent="0" algn="ctr">
              <a:buNone/>
            </a:pPr>
            <a:r>
              <a:rPr lang="en-US" sz="4000" dirty="0"/>
              <a:t>Duration </a:t>
            </a:r>
          </a:p>
          <a:p>
            <a:pPr marL="0" indent="0" algn="ctr">
              <a:buNone/>
            </a:pPr>
            <a:r>
              <a:rPr lang="en-US" sz="4000" dirty="0"/>
              <a:t>X </a:t>
            </a:r>
          </a:p>
          <a:p>
            <a:pPr marL="0" indent="0" algn="ctr">
              <a:buNone/>
            </a:pPr>
            <a:r>
              <a:rPr lang="en-US" sz="4000" dirty="0"/>
              <a:t>Ambiguity</a:t>
            </a:r>
          </a:p>
        </p:txBody>
      </p:sp>
      <p:sp>
        <p:nvSpPr>
          <p:cNvPr id="7" name="TextBox 6">
            <a:extLst>
              <a:ext uri="{FF2B5EF4-FFF2-40B4-BE49-F238E27FC236}">
                <a16:creationId xmlns:a16="http://schemas.microsoft.com/office/drawing/2014/main" id="{F5419A3A-AF37-44E9-B6FC-AE6E45CBC05A}"/>
              </a:ext>
            </a:extLst>
          </p:cNvPr>
          <p:cNvSpPr txBox="1"/>
          <p:nvPr/>
        </p:nvSpPr>
        <p:spPr>
          <a:xfrm>
            <a:off x="0" y="6324600"/>
            <a:ext cx="9144000" cy="338554"/>
          </a:xfrm>
          <a:prstGeom prst="rect">
            <a:avLst/>
          </a:prstGeom>
          <a:noFill/>
        </p:spPr>
        <p:txBody>
          <a:bodyPr wrap="square" rtlCol="0">
            <a:spAutoFit/>
          </a:bodyPr>
          <a:lstStyle/>
          <a:p>
            <a:pPr algn="ctr"/>
            <a:r>
              <a:rPr lang="en-US" sz="1600" dirty="0">
                <a:solidFill>
                  <a:srgbClr val="254B8E"/>
                </a:solidFill>
                <a:latin typeface="+mn-lt"/>
              </a:rPr>
              <a:t>George S. Everly, Jr., PhD, Disasters of Uncertainty, </a:t>
            </a:r>
            <a:r>
              <a:rPr lang="en-US" sz="1600" i="1" dirty="0">
                <a:solidFill>
                  <a:srgbClr val="254B8E"/>
                </a:solidFill>
                <a:latin typeface="+mn-lt"/>
              </a:rPr>
              <a:t>Psychology Today</a:t>
            </a:r>
            <a:r>
              <a:rPr lang="en-US" sz="1600" dirty="0">
                <a:solidFill>
                  <a:srgbClr val="254B8E"/>
                </a:solidFill>
                <a:latin typeface="+mn-lt"/>
              </a:rPr>
              <a:t>, 2020</a:t>
            </a:r>
          </a:p>
        </p:txBody>
      </p:sp>
    </p:spTree>
    <p:extLst>
      <p:ext uri="{BB962C8B-B14F-4D97-AF65-F5344CB8AC3E}">
        <p14:creationId xmlns:p14="http://schemas.microsoft.com/office/powerpoint/2010/main" val="1605034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0525"/>
            <a:ext cx="7772400" cy="1143000"/>
          </a:xfrm>
        </p:spPr>
        <p:txBody>
          <a:bodyPr/>
          <a:lstStyle/>
          <a:p>
            <a:r>
              <a:rPr lang="en-US" sz="3000" dirty="0"/>
              <a:t>Cross-sectional study of Health Care Workers treating COVID-19 Patients</a:t>
            </a:r>
          </a:p>
        </p:txBody>
      </p:sp>
      <p:sp>
        <p:nvSpPr>
          <p:cNvPr id="3" name="Content Placeholder 2"/>
          <p:cNvSpPr>
            <a:spLocks noGrp="1"/>
          </p:cNvSpPr>
          <p:nvPr>
            <p:ph idx="1"/>
          </p:nvPr>
        </p:nvSpPr>
        <p:spPr>
          <a:xfrm>
            <a:off x="685800" y="1828800"/>
            <a:ext cx="7772400" cy="4114800"/>
          </a:xfrm>
        </p:spPr>
        <p:txBody>
          <a:bodyPr/>
          <a:lstStyle/>
          <a:p>
            <a:r>
              <a:rPr lang="en-US" dirty="0"/>
              <a:t>1257 Health Care Workers (nurses and physicians)</a:t>
            </a:r>
          </a:p>
          <a:p>
            <a:r>
              <a:rPr lang="en-US" dirty="0"/>
              <a:t>34 Hospitals with fever clinics or COVID-19 wards</a:t>
            </a:r>
          </a:p>
          <a:p>
            <a:r>
              <a:rPr lang="en-US" dirty="0"/>
              <a:t>January 29, 2020 to February 3, 2020</a:t>
            </a:r>
          </a:p>
          <a:p>
            <a:r>
              <a:rPr lang="en-US" dirty="0"/>
              <a:t>Assessments for symptoms of depression (PHQ-9), anxiety (GAD-7), insomnia (ISI), and distress (IES-R)</a:t>
            </a:r>
          </a:p>
          <a:p>
            <a:endParaRPr lang="en-US" dirty="0"/>
          </a:p>
        </p:txBody>
      </p:sp>
      <p:sp>
        <p:nvSpPr>
          <p:cNvPr id="5" name="Footer Placeholder 4"/>
          <p:cNvSpPr>
            <a:spLocks noGrp="1"/>
          </p:cNvSpPr>
          <p:nvPr>
            <p:ph type="ftr" sz="quarter" idx="11"/>
          </p:nvPr>
        </p:nvSpPr>
        <p:spPr>
          <a:xfrm>
            <a:off x="2057400" y="6324600"/>
            <a:ext cx="5029200" cy="304800"/>
          </a:xfrm>
        </p:spPr>
        <p:txBody>
          <a:bodyPr/>
          <a:lstStyle/>
          <a:p>
            <a:r>
              <a:rPr lang="en-US" sz="1600" dirty="0"/>
              <a:t>Lai et al., </a:t>
            </a:r>
            <a:r>
              <a:rPr lang="en-US" sz="1600" i="1" dirty="0"/>
              <a:t>JAMA Network Open</a:t>
            </a:r>
            <a:r>
              <a:rPr lang="en-US" sz="1600" dirty="0"/>
              <a:t>, 2020</a:t>
            </a:r>
          </a:p>
        </p:txBody>
      </p:sp>
    </p:spTree>
    <p:extLst>
      <p:ext uri="{BB962C8B-B14F-4D97-AF65-F5344CB8AC3E}">
        <p14:creationId xmlns:p14="http://schemas.microsoft.com/office/powerpoint/2010/main" val="3661558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9624" y="228600"/>
            <a:ext cx="8105775" cy="1143000"/>
          </a:xfrm>
        </p:spPr>
        <p:txBody>
          <a:bodyPr/>
          <a:lstStyle/>
          <a:p>
            <a:r>
              <a:rPr lang="en-US" sz="4000" dirty="0"/>
              <a:t>Severity categories of Depression (PHQ-9) </a:t>
            </a:r>
          </a:p>
        </p:txBody>
      </p:sp>
      <p:graphicFrame>
        <p:nvGraphicFramePr>
          <p:cNvPr id="6" name="Content Placeholder 5"/>
          <p:cNvGraphicFramePr>
            <a:graphicFrameLocks noGrp="1"/>
          </p:cNvGraphicFramePr>
          <p:nvPr>
            <p:ph idx="1"/>
          </p:nvPr>
        </p:nvGraphicFramePr>
        <p:xfrm>
          <a:off x="609600" y="1600200"/>
          <a:ext cx="7772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43200" y="6378714"/>
            <a:ext cx="3581400" cy="707886"/>
          </a:xfrm>
          <a:prstGeom prst="rect">
            <a:avLst/>
          </a:prstGeom>
          <a:noFill/>
        </p:spPr>
        <p:txBody>
          <a:bodyPr wrap="square" rtlCol="0">
            <a:spAutoFit/>
          </a:bodyPr>
          <a:lstStyle/>
          <a:p>
            <a:r>
              <a:rPr lang="en-US" sz="1600" dirty="0">
                <a:solidFill>
                  <a:srgbClr val="254B8E"/>
                </a:solidFill>
                <a:latin typeface="+mn-lt"/>
              </a:rPr>
              <a:t>Lai et al., </a:t>
            </a:r>
            <a:r>
              <a:rPr lang="en-US" sz="1600" i="1" dirty="0">
                <a:solidFill>
                  <a:srgbClr val="254B8E"/>
                </a:solidFill>
                <a:latin typeface="+mn-lt"/>
              </a:rPr>
              <a:t>JAMA Network Open</a:t>
            </a:r>
            <a:r>
              <a:rPr lang="en-US" sz="1600" dirty="0">
                <a:solidFill>
                  <a:srgbClr val="254B8E"/>
                </a:solidFill>
                <a:latin typeface="+mn-lt"/>
              </a:rPr>
              <a:t>, 2020</a:t>
            </a:r>
          </a:p>
          <a:p>
            <a:endParaRPr lang="en-US" dirty="0"/>
          </a:p>
        </p:txBody>
      </p:sp>
    </p:spTree>
    <p:extLst>
      <p:ext uri="{BB962C8B-B14F-4D97-AF65-F5344CB8AC3E}">
        <p14:creationId xmlns:p14="http://schemas.microsoft.com/office/powerpoint/2010/main" val="415872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09624" y="228600"/>
            <a:ext cx="8105775" cy="1143000"/>
          </a:xfrm>
        </p:spPr>
        <p:txBody>
          <a:bodyPr/>
          <a:lstStyle/>
          <a:p>
            <a:r>
              <a:rPr lang="en-US" sz="4000" dirty="0"/>
              <a:t>Severity categories of </a:t>
            </a:r>
            <a:br>
              <a:rPr lang="en-US" sz="4000" dirty="0"/>
            </a:br>
            <a:r>
              <a:rPr lang="en-US" sz="4000" dirty="0"/>
              <a:t>Anxiety (GAD-7) </a:t>
            </a:r>
          </a:p>
        </p:txBody>
      </p:sp>
      <p:graphicFrame>
        <p:nvGraphicFramePr>
          <p:cNvPr id="6" name="Content Placeholder 5"/>
          <p:cNvGraphicFramePr>
            <a:graphicFrameLocks noGrp="1"/>
          </p:cNvGraphicFramePr>
          <p:nvPr>
            <p:ph idx="1"/>
          </p:nvPr>
        </p:nvGraphicFramePr>
        <p:xfrm>
          <a:off x="609600" y="1600200"/>
          <a:ext cx="77724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743200" y="6378714"/>
            <a:ext cx="3581400" cy="707886"/>
          </a:xfrm>
          <a:prstGeom prst="rect">
            <a:avLst/>
          </a:prstGeom>
          <a:noFill/>
        </p:spPr>
        <p:txBody>
          <a:bodyPr wrap="square" rtlCol="0">
            <a:spAutoFit/>
          </a:bodyPr>
          <a:lstStyle/>
          <a:p>
            <a:r>
              <a:rPr lang="en-US" sz="1600" dirty="0">
                <a:solidFill>
                  <a:srgbClr val="254B8E"/>
                </a:solidFill>
                <a:latin typeface="+mn-lt"/>
              </a:rPr>
              <a:t>Lai et al., </a:t>
            </a:r>
            <a:r>
              <a:rPr lang="en-US" sz="1600" i="1" dirty="0">
                <a:solidFill>
                  <a:srgbClr val="254B8E"/>
                </a:solidFill>
                <a:latin typeface="+mn-lt"/>
              </a:rPr>
              <a:t>JAMA Network Open</a:t>
            </a:r>
            <a:r>
              <a:rPr lang="en-US" sz="1600" dirty="0">
                <a:solidFill>
                  <a:srgbClr val="254B8E"/>
                </a:solidFill>
                <a:latin typeface="+mn-lt"/>
              </a:rPr>
              <a:t>, 2020</a:t>
            </a:r>
          </a:p>
          <a:p>
            <a:endParaRPr lang="en-US" dirty="0"/>
          </a:p>
        </p:txBody>
      </p:sp>
    </p:spTree>
    <p:extLst>
      <p:ext uri="{BB962C8B-B14F-4D97-AF65-F5344CB8AC3E}">
        <p14:creationId xmlns:p14="http://schemas.microsoft.com/office/powerpoint/2010/main" val="894774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90525"/>
            <a:ext cx="7772400" cy="1143000"/>
          </a:xfrm>
        </p:spPr>
        <p:txBody>
          <a:bodyPr/>
          <a:lstStyle/>
          <a:p>
            <a:r>
              <a:rPr lang="en-US" dirty="0"/>
              <a:t>Survey of HCW in Italy </a:t>
            </a:r>
            <a:br>
              <a:rPr lang="en-US" dirty="0"/>
            </a:br>
            <a:r>
              <a:rPr lang="en-US" sz="2800" dirty="0"/>
              <a:t>March 2020; 1379 HCW</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8714760"/>
              </p:ext>
            </p:extLst>
          </p:nvPr>
        </p:nvGraphicFramePr>
        <p:xfrm>
          <a:off x="685800" y="1828800"/>
          <a:ext cx="8029575" cy="3108960"/>
        </p:xfrm>
        <a:graphic>
          <a:graphicData uri="http://schemas.openxmlformats.org/drawingml/2006/table">
            <a:tbl>
              <a:tblPr firstRow="1" bandRow="1">
                <a:tableStyleId>{21E4AEA4-8DFA-4A89-87EB-49C32662AFE0}</a:tableStyleId>
              </a:tblPr>
              <a:tblGrid>
                <a:gridCol w="5591176">
                  <a:extLst>
                    <a:ext uri="{9D8B030D-6E8A-4147-A177-3AD203B41FA5}">
                      <a16:colId xmlns:a16="http://schemas.microsoft.com/office/drawing/2014/main" val="2787798125"/>
                    </a:ext>
                  </a:extLst>
                </a:gridCol>
                <a:gridCol w="2438399">
                  <a:extLst>
                    <a:ext uri="{9D8B030D-6E8A-4147-A177-3AD203B41FA5}">
                      <a16:colId xmlns:a16="http://schemas.microsoft.com/office/drawing/2014/main" val="1126704690"/>
                    </a:ext>
                  </a:extLst>
                </a:gridCol>
              </a:tblGrid>
              <a:tr h="457200">
                <a:tc>
                  <a:txBody>
                    <a:bodyPr/>
                    <a:lstStyle/>
                    <a:p>
                      <a:r>
                        <a:rPr lang="en-US" sz="2400" dirty="0"/>
                        <a:t>Psychological</a:t>
                      </a:r>
                      <a:r>
                        <a:rPr lang="en-US" sz="2400" baseline="0" dirty="0"/>
                        <a:t> symptoms</a:t>
                      </a:r>
                      <a:endParaRPr lang="en-US" sz="2400" dirty="0"/>
                    </a:p>
                  </a:txBody>
                  <a:tcPr>
                    <a:solidFill>
                      <a:srgbClr val="254B8E"/>
                    </a:solidFill>
                  </a:tcPr>
                </a:tc>
                <a:tc>
                  <a:txBody>
                    <a:bodyPr/>
                    <a:lstStyle/>
                    <a:p>
                      <a:pPr algn="ctr"/>
                      <a:r>
                        <a:rPr lang="en-US" sz="2400" dirty="0"/>
                        <a:t>% reporting symptoms</a:t>
                      </a:r>
                    </a:p>
                  </a:txBody>
                  <a:tcPr>
                    <a:solidFill>
                      <a:srgbClr val="254B8E"/>
                    </a:solidFill>
                  </a:tcPr>
                </a:tc>
                <a:extLst>
                  <a:ext uri="{0D108BD9-81ED-4DB2-BD59-A6C34878D82A}">
                    <a16:rowId xmlns:a16="http://schemas.microsoft.com/office/drawing/2014/main" val="3145976971"/>
                  </a:ext>
                </a:extLst>
              </a:tr>
              <a:tr h="457200">
                <a:tc>
                  <a:txBody>
                    <a:bodyPr/>
                    <a:lstStyle/>
                    <a:p>
                      <a:r>
                        <a:rPr lang="en-US" sz="2400" dirty="0"/>
                        <a:t>Symptoms of Post Traumatic</a:t>
                      </a:r>
                      <a:r>
                        <a:rPr lang="en-US" sz="2400" baseline="0" dirty="0"/>
                        <a:t> Stress </a:t>
                      </a:r>
                      <a:endParaRPr lang="en-US" sz="2400" dirty="0"/>
                    </a:p>
                  </a:txBody>
                  <a:tcPr>
                    <a:solidFill>
                      <a:srgbClr val="D1DCF3"/>
                    </a:solidFill>
                  </a:tcPr>
                </a:tc>
                <a:tc>
                  <a:txBody>
                    <a:bodyPr/>
                    <a:lstStyle/>
                    <a:p>
                      <a:pPr algn="ctr"/>
                      <a:r>
                        <a:rPr lang="en-US" sz="2400" dirty="0"/>
                        <a:t>49%</a:t>
                      </a:r>
                    </a:p>
                  </a:txBody>
                  <a:tcPr>
                    <a:solidFill>
                      <a:srgbClr val="D1DCF3"/>
                    </a:solidFill>
                  </a:tcPr>
                </a:tc>
                <a:extLst>
                  <a:ext uri="{0D108BD9-81ED-4DB2-BD59-A6C34878D82A}">
                    <a16:rowId xmlns:a16="http://schemas.microsoft.com/office/drawing/2014/main" val="3209535336"/>
                  </a:ext>
                </a:extLst>
              </a:tr>
              <a:tr h="457200">
                <a:tc>
                  <a:txBody>
                    <a:bodyPr/>
                    <a:lstStyle/>
                    <a:p>
                      <a:r>
                        <a:rPr lang="en-US" sz="2400" dirty="0"/>
                        <a:t>Symptoms</a:t>
                      </a:r>
                      <a:r>
                        <a:rPr lang="en-US" sz="2400" baseline="0" dirty="0"/>
                        <a:t> of Depression</a:t>
                      </a:r>
                      <a:endParaRPr lang="en-US" sz="2400" dirty="0"/>
                    </a:p>
                  </a:txBody>
                  <a:tcPr>
                    <a:solidFill>
                      <a:srgbClr val="A1BAE7"/>
                    </a:solidFill>
                  </a:tcPr>
                </a:tc>
                <a:tc>
                  <a:txBody>
                    <a:bodyPr/>
                    <a:lstStyle/>
                    <a:p>
                      <a:pPr algn="ctr"/>
                      <a:r>
                        <a:rPr lang="en-US" sz="2400" dirty="0"/>
                        <a:t>25%</a:t>
                      </a:r>
                    </a:p>
                  </a:txBody>
                  <a:tcPr>
                    <a:solidFill>
                      <a:srgbClr val="A1BAE7"/>
                    </a:solidFill>
                  </a:tcPr>
                </a:tc>
                <a:extLst>
                  <a:ext uri="{0D108BD9-81ED-4DB2-BD59-A6C34878D82A}">
                    <a16:rowId xmlns:a16="http://schemas.microsoft.com/office/drawing/2014/main" val="2397515104"/>
                  </a:ext>
                </a:extLst>
              </a:tr>
              <a:tr h="457200">
                <a:tc>
                  <a:txBody>
                    <a:bodyPr/>
                    <a:lstStyle/>
                    <a:p>
                      <a:r>
                        <a:rPr lang="en-US" sz="2400" dirty="0"/>
                        <a:t>Symptoms of Anxiety</a:t>
                      </a:r>
                    </a:p>
                  </a:txBody>
                  <a:tcPr>
                    <a:solidFill>
                      <a:srgbClr val="D1DCF3"/>
                    </a:solidFill>
                  </a:tcPr>
                </a:tc>
                <a:tc>
                  <a:txBody>
                    <a:bodyPr/>
                    <a:lstStyle/>
                    <a:p>
                      <a:pPr algn="ctr"/>
                      <a:r>
                        <a:rPr lang="en-US" sz="2400" dirty="0"/>
                        <a:t>20%</a:t>
                      </a:r>
                    </a:p>
                  </a:txBody>
                  <a:tcPr>
                    <a:solidFill>
                      <a:srgbClr val="D1DCF3"/>
                    </a:solidFill>
                  </a:tcPr>
                </a:tc>
                <a:extLst>
                  <a:ext uri="{0D108BD9-81ED-4DB2-BD59-A6C34878D82A}">
                    <a16:rowId xmlns:a16="http://schemas.microsoft.com/office/drawing/2014/main" val="2398780551"/>
                  </a:ext>
                </a:extLst>
              </a:tr>
              <a:tr h="457200">
                <a:tc>
                  <a:txBody>
                    <a:bodyPr/>
                    <a:lstStyle/>
                    <a:p>
                      <a:r>
                        <a:rPr lang="en-US" sz="2400" dirty="0"/>
                        <a:t>Insomnia</a:t>
                      </a:r>
                    </a:p>
                  </a:txBody>
                  <a:tcPr>
                    <a:solidFill>
                      <a:srgbClr val="A1BAE7"/>
                    </a:solidFill>
                  </a:tcPr>
                </a:tc>
                <a:tc>
                  <a:txBody>
                    <a:bodyPr/>
                    <a:lstStyle/>
                    <a:p>
                      <a:pPr algn="ctr"/>
                      <a:r>
                        <a:rPr lang="en-US" sz="2400" dirty="0"/>
                        <a:t>8%</a:t>
                      </a:r>
                    </a:p>
                  </a:txBody>
                  <a:tcPr>
                    <a:solidFill>
                      <a:srgbClr val="A1BAE7"/>
                    </a:solidFill>
                  </a:tcPr>
                </a:tc>
                <a:extLst>
                  <a:ext uri="{0D108BD9-81ED-4DB2-BD59-A6C34878D82A}">
                    <a16:rowId xmlns:a16="http://schemas.microsoft.com/office/drawing/2014/main" val="468264177"/>
                  </a:ext>
                </a:extLst>
              </a:tr>
              <a:tr h="457200">
                <a:tc>
                  <a:txBody>
                    <a:bodyPr/>
                    <a:lstStyle/>
                    <a:p>
                      <a:r>
                        <a:rPr lang="en-US" sz="2400" dirty="0"/>
                        <a:t>High perceived stress</a:t>
                      </a:r>
                    </a:p>
                  </a:txBody>
                  <a:tcPr>
                    <a:solidFill>
                      <a:srgbClr val="D1DCF3"/>
                    </a:solidFill>
                  </a:tcPr>
                </a:tc>
                <a:tc>
                  <a:txBody>
                    <a:bodyPr/>
                    <a:lstStyle/>
                    <a:p>
                      <a:pPr algn="ctr"/>
                      <a:r>
                        <a:rPr lang="en-US" sz="2400" dirty="0"/>
                        <a:t>22%</a:t>
                      </a:r>
                    </a:p>
                  </a:txBody>
                  <a:tcPr>
                    <a:solidFill>
                      <a:srgbClr val="D1DCF3"/>
                    </a:solidFill>
                  </a:tcPr>
                </a:tc>
                <a:extLst>
                  <a:ext uri="{0D108BD9-81ED-4DB2-BD59-A6C34878D82A}">
                    <a16:rowId xmlns:a16="http://schemas.microsoft.com/office/drawing/2014/main" val="687616759"/>
                  </a:ext>
                </a:extLst>
              </a:tr>
            </a:tbl>
          </a:graphicData>
        </a:graphic>
      </p:graphicFrame>
      <p:sp>
        <p:nvSpPr>
          <p:cNvPr id="8" name="TextBox 7"/>
          <p:cNvSpPr txBox="1"/>
          <p:nvPr/>
        </p:nvSpPr>
        <p:spPr>
          <a:xfrm>
            <a:off x="685800" y="5105400"/>
            <a:ext cx="8029575" cy="1323439"/>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rgbClr val="254B8E"/>
                </a:solidFill>
                <a:latin typeface="+mn-lt"/>
              </a:rPr>
              <a:t>Higher rates for women, frontline line HCW, and younger HCW</a:t>
            </a:r>
          </a:p>
          <a:p>
            <a:endParaRPr lang="en-US" dirty="0"/>
          </a:p>
        </p:txBody>
      </p:sp>
      <p:sp>
        <p:nvSpPr>
          <p:cNvPr id="9" name="TextBox 8"/>
          <p:cNvSpPr txBox="1"/>
          <p:nvPr/>
        </p:nvSpPr>
        <p:spPr>
          <a:xfrm>
            <a:off x="0" y="6367046"/>
            <a:ext cx="9144000" cy="338554"/>
          </a:xfrm>
          <a:prstGeom prst="rect">
            <a:avLst/>
          </a:prstGeom>
          <a:noFill/>
        </p:spPr>
        <p:txBody>
          <a:bodyPr wrap="square" rtlCol="0">
            <a:spAutoFit/>
          </a:bodyPr>
          <a:lstStyle/>
          <a:p>
            <a:pPr algn="ctr"/>
            <a:r>
              <a:rPr lang="en-US" sz="1600" dirty="0">
                <a:solidFill>
                  <a:srgbClr val="254B8E"/>
                </a:solidFill>
                <a:latin typeface="+mn-lt"/>
              </a:rPr>
              <a:t>Rossi et al., </a:t>
            </a:r>
            <a:r>
              <a:rPr lang="en-US" sz="1600" i="1" dirty="0">
                <a:solidFill>
                  <a:srgbClr val="254B8E"/>
                </a:solidFill>
                <a:latin typeface="+mn-lt"/>
              </a:rPr>
              <a:t>JAMA Network Open</a:t>
            </a:r>
            <a:r>
              <a:rPr lang="en-US" sz="1600" dirty="0">
                <a:solidFill>
                  <a:srgbClr val="254B8E"/>
                </a:solidFill>
                <a:latin typeface="+mn-lt"/>
              </a:rPr>
              <a:t>, 2020</a:t>
            </a:r>
          </a:p>
        </p:txBody>
      </p:sp>
    </p:spTree>
    <p:extLst>
      <p:ext uri="{BB962C8B-B14F-4D97-AF65-F5344CB8AC3E}">
        <p14:creationId xmlns:p14="http://schemas.microsoft.com/office/powerpoint/2010/main" val="4263439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Burnout	</a:t>
            </a:r>
          </a:p>
        </p:txBody>
      </p:sp>
      <p:sp>
        <p:nvSpPr>
          <p:cNvPr id="3" name="Content Placeholder 2"/>
          <p:cNvSpPr>
            <a:spLocks noGrp="1"/>
          </p:cNvSpPr>
          <p:nvPr>
            <p:ph idx="1"/>
          </p:nvPr>
        </p:nvSpPr>
        <p:spPr/>
        <p:txBody>
          <a:bodyPr/>
          <a:lstStyle/>
          <a:p>
            <a:r>
              <a:rPr lang="en-US" dirty="0"/>
              <a:t>Pathological syndrome in which emotional depletion and maladaptive detachment develop in response to prolonged occupational stress</a:t>
            </a:r>
          </a:p>
        </p:txBody>
      </p:sp>
      <p:sp>
        <p:nvSpPr>
          <p:cNvPr id="4" name="TextBox 3"/>
          <p:cNvSpPr txBox="1"/>
          <p:nvPr/>
        </p:nvSpPr>
        <p:spPr>
          <a:xfrm>
            <a:off x="0" y="6367046"/>
            <a:ext cx="9144000" cy="338554"/>
          </a:xfrm>
          <a:prstGeom prst="rect">
            <a:avLst/>
          </a:prstGeom>
          <a:noFill/>
        </p:spPr>
        <p:txBody>
          <a:bodyPr wrap="square" rtlCol="0">
            <a:spAutoFit/>
          </a:bodyPr>
          <a:lstStyle/>
          <a:p>
            <a:pPr algn="ctr"/>
            <a:r>
              <a:rPr lang="en-US" sz="1600" dirty="0" err="1">
                <a:solidFill>
                  <a:srgbClr val="254B8E"/>
                </a:solidFill>
                <a:latin typeface="+mn-lt"/>
              </a:rPr>
              <a:t>Maslach</a:t>
            </a:r>
            <a:r>
              <a:rPr lang="en-US" sz="1600" dirty="0">
                <a:solidFill>
                  <a:srgbClr val="254B8E"/>
                </a:solidFill>
                <a:latin typeface="+mn-lt"/>
              </a:rPr>
              <a:t> et al., </a:t>
            </a:r>
            <a:r>
              <a:rPr lang="en-US" sz="1600" i="1" dirty="0" err="1">
                <a:solidFill>
                  <a:srgbClr val="254B8E"/>
                </a:solidFill>
                <a:latin typeface="+mn-lt"/>
              </a:rPr>
              <a:t>Curr</a:t>
            </a:r>
            <a:r>
              <a:rPr lang="en-US" sz="1600" i="1" dirty="0">
                <a:solidFill>
                  <a:srgbClr val="254B8E"/>
                </a:solidFill>
                <a:latin typeface="+mn-lt"/>
              </a:rPr>
              <a:t> Dir </a:t>
            </a:r>
            <a:r>
              <a:rPr lang="en-US" sz="1600" i="1" dirty="0" err="1">
                <a:solidFill>
                  <a:srgbClr val="254B8E"/>
                </a:solidFill>
                <a:latin typeface="+mn-lt"/>
              </a:rPr>
              <a:t>Psychol</a:t>
            </a:r>
            <a:r>
              <a:rPr lang="en-US" sz="1600" i="1" dirty="0">
                <a:solidFill>
                  <a:srgbClr val="254B8E"/>
                </a:solidFill>
                <a:latin typeface="+mn-lt"/>
              </a:rPr>
              <a:t> </a:t>
            </a:r>
            <a:r>
              <a:rPr lang="en-US" sz="1600" i="1" dirty="0" err="1">
                <a:solidFill>
                  <a:srgbClr val="254B8E"/>
                </a:solidFill>
                <a:latin typeface="+mn-lt"/>
              </a:rPr>
              <a:t>Sci</a:t>
            </a:r>
            <a:r>
              <a:rPr lang="en-US" sz="1600" i="1" dirty="0">
                <a:solidFill>
                  <a:srgbClr val="254B8E"/>
                </a:solidFill>
                <a:latin typeface="+mn-lt"/>
              </a:rPr>
              <a:t> </a:t>
            </a:r>
            <a:r>
              <a:rPr lang="en-US" sz="1600" dirty="0">
                <a:solidFill>
                  <a:srgbClr val="254B8E"/>
                </a:solidFill>
                <a:latin typeface="+mn-lt"/>
              </a:rPr>
              <a:t>2003; 12:189-192.</a:t>
            </a:r>
          </a:p>
        </p:txBody>
      </p:sp>
    </p:spTree>
  </p:cSld>
  <p:clrMapOvr>
    <a:masterClrMapping/>
  </p:clrMapOvr>
</p:sld>
</file>

<file path=ppt/theme/theme1.xml><?xml version="1.0" encoding="utf-8"?>
<a:theme xmlns:a="http://schemas.openxmlformats.org/drawingml/2006/main" name="JHM_White[2]">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JHM_White[2]</Template>
  <TotalTime>4713</TotalTime>
  <Words>1592</Words>
  <Application>Microsoft Office PowerPoint</Application>
  <PresentationFormat>On-screen Show (4:3)</PresentationFormat>
  <Paragraphs>248</Paragraphs>
  <Slides>27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Arial Narrow</vt:lpstr>
      <vt:lpstr>Times</vt:lpstr>
      <vt:lpstr>Wingdings</vt:lpstr>
      <vt:lpstr>JHM_White[2]</vt:lpstr>
      <vt:lpstr>Potential Psychological Consequences of the COVID-19 Pandemic</vt:lpstr>
      <vt:lpstr>Objectives </vt:lpstr>
      <vt:lpstr>Phases of Psychological  Response to Disaster 2020</vt:lpstr>
      <vt:lpstr>Disaster of Uncertainty</vt:lpstr>
      <vt:lpstr>Cross-sectional study of Health Care Workers treating COVID-19 Patients</vt:lpstr>
      <vt:lpstr>Severity categories of Depression (PHQ-9) </vt:lpstr>
      <vt:lpstr>Severity categories of  Anxiety (GAD-7) </vt:lpstr>
      <vt:lpstr>Survey of HCW in Italy  March 2020; 1379 HCW</vt:lpstr>
      <vt:lpstr>Definition of Burnout </vt:lpstr>
      <vt:lpstr>Maslach’s Dimensions of  Burnout</vt:lpstr>
      <vt:lpstr>Factors common to multiple  surveys about burnout in residents</vt:lpstr>
      <vt:lpstr>Anxiety Response Cycle</vt:lpstr>
      <vt:lpstr>Response to anxiety</vt:lpstr>
      <vt:lpstr>Symptoms of Generalized Anxiety Disorder (GAD)</vt:lpstr>
      <vt:lpstr>Symptoms of Panic Attack</vt:lpstr>
      <vt:lpstr>PTSD: Traumatic Event</vt:lpstr>
      <vt:lpstr>Posttraumatic Stress Disorder (PTSD)</vt:lpstr>
      <vt:lpstr>Symptoms of  Major Depression</vt:lpstr>
      <vt:lpstr>Healthy Coping Strategies </vt:lpstr>
      <vt:lpstr>Mindfulness meditation  practices </vt:lpstr>
      <vt:lpstr>Unhealthy Coping Strategies</vt:lpstr>
      <vt:lpstr>Individual Evaluation and Treatment</vt:lpstr>
      <vt:lpstr>PowerPoint Presentation</vt:lpstr>
      <vt:lpstr>PowerPoint Presentation</vt:lpstr>
      <vt:lpstr>Physicians as patients</vt:lpstr>
      <vt:lpstr>Predicted waves of impact</vt:lpstr>
      <vt:lpstr>Conclusions  </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Moody Blues</dc:title>
  <dc:creator>kswartz1</dc:creator>
  <cp:lastModifiedBy>Karen Swartz</cp:lastModifiedBy>
  <cp:revision>339</cp:revision>
  <cp:lastPrinted>2018-01-03T22:07:47Z</cp:lastPrinted>
  <dcterms:created xsi:type="dcterms:W3CDTF">2012-11-05T23:23:40Z</dcterms:created>
  <dcterms:modified xsi:type="dcterms:W3CDTF">2020-08-12T21:46:57Z</dcterms:modified>
</cp:coreProperties>
</file>